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sldIdLst>
    <p:sldId id="272" r:id="rId2"/>
    <p:sldId id="350" r:id="rId3"/>
    <p:sldId id="344" r:id="rId4"/>
    <p:sldId id="365" r:id="rId5"/>
    <p:sldId id="346" r:id="rId6"/>
    <p:sldId id="351" r:id="rId7"/>
    <p:sldId id="347" r:id="rId8"/>
    <p:sldId id="349" r:id="rId9"/>
    <p:sldId id="354" r:id="rId10"/>
    <p:sldId id="356" r:id="rId11"/>
    <p:sldId id="357" r:id="rId12"/>
    <p:sldId id="358" r:id="rId13"/>
    <p:sldId id="352" r:id="rId14"/>
    <p:sldId id="348" r:id="rId15"/>
    <p:sldId id="360" r:id="rId16"/>
    <p:sldId id="361" r:id="rId17"/>
    <p:sldId id="366" r:id="rId18"/>
    <p:sldId id="343" r:id="rId19"/>
    <p:sldId id="341" r:id="rId20"/>
    <p:sldId id="342" r:id="rId21"/>
    <p:sldId id="362" r:id="rId22"/>
    <p:sldId id="353" r:id="rId23"/>
    <p:sldId id="367" r:id="rId24"/>
    <p:sldId id="364" r:id="rId25"/>
  </p:sldIdLst>
  <p:sldSz cx="12192000" cy="6858000"/>
  <p:notesSz cx="6858000" cy="9144000"/>
  <p:embeddedFontLst>
    <p:embeddedFont>
      <p:font typeface="Angsana New" panose="02020603050405020304" pitchFamily="18" charset="-34"/>
      <p:regular r:id="rId26"/>
      <p:bold r:id="rId26"/>
      <p:italic r:id="rId26"/>
      <p:boldItalic r:id="rId26"/>
    </p:embeddedFont>
    <p:embeddedFont>
      <p:font typeface="Calibri" panose="020F0502020204030204" pitchFamily="34" charset="0"/>
      <p:regular r:id="rId26"/>
      <p:bold r:id="rId26"/>
      <p:italic r:id="rId26"/>
      <p:boldItalic r:id="rId26"/>
    </p:embeddedFont>
    <p:embeddedFont>
      <p:font typeface="Calibri Light" panose="020F0302020204030204" pitchFamily="34" charset="0"/>
      <p:regular r:id="rId26"/>
      <p:italic r:id="rId26"/>
    </p:embeddedFont>
    <p:embeddedFont>
      <p:font typeface="Cambria Math" panose="02040503050406030204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B22DC7-4E7B-4E18-9C4F-37F07F4301A7}">
          <p14:sldIdLst>
            <p14:sldId id="272"/>
            <p14:sldId id="350"/>
            <p14:sldId id="344"/>
            <p14:sldId id="365"/>
            <p14:sldId id="346"/>
            <p14:sldId id="351"/>
            <p14:sldId id="347"/>
            <p14:sldId id="349"/>
            <p14:sldId id="354"/>
            <p14:sldId id="356"/>
            <p14:sldId id="357"/>
            <p14:sldId id="358"/>
            <p14:sldId id="352"/>
            <p14:sldId id="348"/>
            <p14:sldId id="360"/>
            <p14:sldId id="361"/>
            <p14:sldId id="366"/>
            <p14:sldId id="343"/>
            <p14:sldId id="341"/>
            <p14:sldId id="342"/>
            <p14:sldId id="362"/>
            <p14:sldId id="353"/>
            <p14:sldId id="367"/>
            <p14:sldId id="3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8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86437"/>
  </p:normalViewPr>
  <p:slideViewPr>
    <p:cSldViewPr snapToGrid="0">
      <p:cViewPr varScale="1">
        <p:scale>
          <a:sx n="224" d="100"/>
          <a:sy n="224" d="100"/>
        </p:scale>
        <p:origin x="129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NUL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84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16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08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64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30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31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59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79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72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C0D9069-EC26-460E-8DB4-CBC003B441E4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99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D9069-EC26-460E-8DB4-CBC003B441E4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035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C0D9069-EC26-460E-8DB4-CBC003B441E4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0744CA4-C6F1-4640-96D4-80F8E718980C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20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nder.Gray@Liverpool.ac.uk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0.png"/><Relationship Id="rId1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5.png"/><Relationship Id="rId12" Type="http://schemas.openxmlformats.org/officeDocument/2006/relationships/image" Target="../media/image72.png"/><Relationship Id="rId17" Type="http://schemas.openxmlformats.org/officeDocument/2006/relationships/image" Target="../media/image73.png"/><Relationship Id="rId2" Type="http://schemas.openxmlformats.org/officeDocument/2006/relationships/image" Target="../media/image68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11" Type="http://schemas.openxmlformats.org/officeDocument/2006/relationships/image" Target="../media/image110.png"/><Relationship Id="rId5" Type="http://schemas.openxmlformats.org/officeDocument/2006/relationships/image" Target="../media/image71.png"/><Relationship Id="rId15" Type="http://schemas.openxmlformats.org/officeDocument/2006/relationships/image" Target="../media/image150.png"/><Relationship Id="rId10" Type="http://schemas.openxmlformats.org/officeDocument/2006/relationships/image" Target="../media/image103.png"/><Relationship Id="rId4" Type="http://schemas.openxmlformats.org/officeDocument/2006/relationships/image" Target="../media/image70.png"/><Relationship Id="rId9" Type="http://schemas.openxmlformats.org/officeDocument/2006/relationships/image" Target="../media/image910.png"/><Relationship Id="rId14" Type="http://schemas.openxmlformats.org/officeDocument/2006/relationships/image" Target="../media/image1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2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12" Type="http://schemas.openxmlformats.org/officeDocument/2006/relationships/image" Target="../media/image42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410.png"/><Relationship Id="rId5" Type="http://schemas.openxmlformats.org/officeDocument/2006/relationships/image" Target="../media/image350.png"/><Relationship Id="rId10" Type="http://schemas.openxmlformats.org/officeDocument/2006/relationships/image" Target="../media/image88.png"/><Relationship Id="rId4" Type="http://schemas.openxmlformats.org/officeDocument/2006/relationships/image" Target="../media/image340.png"/><Relationship Id="rId9" Type="http://schemas.openxmlformats.org/officeDocument/2006/relationships/image" Target="../media/image3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nderGray" TargetMode="External"/><Relationship Id="rId2" Type="http://schemas.openxmlformats.org/officeDocument/2006/relationships/hyperlink" Target="mailto:Ander.Gray@Liverpool.ac.uk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nderGray" TargetMode="External"/><Relationship Id="rId2" Type="http://schemas.openxmlformats.org/officeDocument/2006/relationships/hyperlink" Target="mailto:Ander.Gray@Liverpool.ac.uk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nderGray" TargetMode="External"/><Relationship Id="rId2" Type="http://schemas.openxmlformats.org/officeDocument/2006/relationships/hyperlink" Target="mailto:Ander.Gray@Liverpool.ac.uk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njugate_prior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hyperlink" Target="https://chi-feng.github.io/mcmc-demo/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632" y="659201"/>
            <a:ext cx="11069619" cy="1065006"/>
          </a:xfrm>
        </p:spPr>
        <p:txBody>
          <a:bodyPr>
            <a:normAutofit/>
          </a:bodyPr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Bayesian Calibration with Transitional MCMC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ED0A9-9500-AD47-8A80-A3565F4F5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23" y="1774958"/>
            <a:ext cx="9391953" cy="3958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1965E9-E850-0946-B3A9-0DB51AF7E9C2}"/>
              </a:ext>
            </a:extLst>
          </p:cNvPr>
          <p:cNvSpPr txBox="1"/>
          <p:nvPr/>
        </p:nvSpPr>
        <p:spPr>
          <a:xfrm>
            <a:off x="3272994" y="5466432"/>
            <a:ext cx="5746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Ander Gray</a:t>
            </a:r>
            <a:r>
              <a:rPr lang="en-US" dirty="0"/>
              <a:t>, Adolphus Lye, Dominic Calleja, </a:t>
            </a:r>
            <a:r>
              <a:rPr lang="en-US" dirty="0" err="1"/>
              <a:t>Edoardo</a:t>
            </a:r>
            <a:r>
              <a:rPr lang="en-US" dirty="0"/>
              <a:t> </a:t>
            </a:r>
            <a:r>
              <a:rPr lang="en-US" dirty="0" err="1"/>
              <a:t>Patelli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4F6AD3-1CAB-7D4B-B5FA-BFBB85BCC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4" y="3163379"/>
            <a:ext cx="3262368" cy="531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74588D-DFB0-5341-8F0F-48D4FFC35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869" y="3280229"/>
            <a:ext cx="1864486" cy="617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C78CC2-0EA4-F747-B27C-AECDC0C4468A}"/>
              </a:ext>
            </a:extLst>
          </p:cNvPr>
          <p:cNvSpPr txBox="1"/>
          <p:nvPr/>
        </p:nvSpPr>
        <p:spPr>
          <a:xfrm>
            <a:off x="4674936" y="5937995"/>
            <a:ext cx="2842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Ander.Gray@Liverpool.ac.uk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10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4419229" y="549205"/>
            <a:ext cx="3353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Transitional MCMC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4E667-0789-A647-B6B1-0AC9357F6D7B}"/>
              </a:ext>
            </a:extLst>
          </p:cNvPr>
          <p:cNvSpPr txBox="1"/>
          <p:nvPr/>
        </p:nvSpPr>
        <p:spPr>
          <a:xfrm>
            <a:off x="1184014" y="1839131"/>
            <a:ext cx="539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chains used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68A0CF-EEB5-7548-ABFD-827DE9BF0B14}"/>
              </a:ext>
            </a:extLst>
          </p:cNvPr>
          <p:cNvSpPr txBox="1"/>
          <p:nvPr/>
        </p:nvSpPr>
        <p:spPr>
          <a:xfrm>
            <a:off x="1184014" y="2387969"/>
            <a:ext cx="701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importance sampling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8985893-25D9-064B-931B-A19B053C2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095" y="995958"/>
            <a:ext cx="4095214" cy="34092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0707BF-E02D-004E-9C8F-C4ADC710021B}"/>
                  </a:ext>
                </a:extLst>
              </p:cNvPr>
              <p:cNvSpPr txBox="1"/>
              <p:nvPr/>
            </p:nvSpPr>
            <p:spPr>
              <a:xfrm>
                <a:off x="3375528" y="3669371"/>
                <a:ext cx="2627834" cy="7804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GB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GB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GB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endChr m:val="|"/>
                                      <m:ctrlPr>
                                        <a:rPr lang="en-GB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en-GB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0707BF-E02D-004E-9C8F-C4ADC7100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528" y="3669371"/>
                <a:ext cx="2627834" cy="780470"/>
              </a:xfrm>
              <a:prstGeom prst="rect">
                <a:avLst/>
              </a:prstGeom>
              <a:blipFill>
                <a:blip r:embed="rId3"/>
                <a:stretch>
                  <a:fillRect t="-3175" b="-7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5ADEF6A-970D-A649-88A1-7A90EC292E18}"/>
                  </a:ext>
                </a:extLst>
              </p:cNvPr>
              <p:cNvSpPr/>
              <p:nvPr/>
            </p:nvSpPr>
            <p:spPr>
              <a:xfrm>
                <a:off x="639820" y="5579175"/>
                <a:ext cx="26394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– likelihood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5ADEF6A-970D-A649-88A1-7A90EC292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20" y="5579175"/>
                <a:ext cx="2639441" cy="369332"/>
              </a:xfrm>
              <a:prstGeom prst="rect">
                <a:avLst/>
              </a:prstGeom>
              <a:blipFill>
                <a:blip r:embed="rId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74EBBBD-9F21-834F-BE08-017900EACB02}"/>
                  </a:ext>
                </a:extLst>
              </p:cNvPr>
              <p:cNvSpPr/>
              <p:nvPr/>
            </p:nvSpPr>
            <p:spPr>
              <a:xfrm>
                <a:off x="639820" y="5114109"/>
                <a:ext cx="1571969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74EBBBD-9F21-834F-BE08-017900EACB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20" y="5114109"/>
                <a:ext cx="1571969" cy="391646"/>
              </a:xfrm>
              <a:prstGeom prst="rect">
                <a:avLst/>
              </a:prstGeom>
              <a:blipFill>
                <a:blip r:embed="rId5"/>
                <a:stretch>
                  <a:fillRect t="-625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E700DA-6463-4443-B1CB-2C0189068A5D}"/>
                  </a:ext>
                </a:extLst>
              </p:cNvPr>
              <p:cNvSpPr txBox="1"/>
              <p:nvPr/>
            </p:nvSpPr>
            <p:spPr>
              <a:xfrm>
                <a:off x="1955321" y="2819298"/>
                <a:ext cx="32080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Resample according to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acc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E700DA-6463-4443-B1CB-2C0189068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321" y="2819298"/>
                <a:ext cx="3208058" cy="369332"/>
              </a:xfrm>
              <a:prstGeom prst="rect">
                <a:avLst/>
              </a:prstGeom>
              <a:blipFill>
                <a:blip r:embed="rId6"/>
                <a:stretch>
                  <a:fillRect l="-1581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E5BDD157-41DE-1942-BA3B-3B3DA4280D17}"/>
              </a:ext>
            </a:extLst>
          </p:cNvPr>
          <p:cNvGrpSpPr/>
          <p:nvPr/>
        </p:nvGrpSpPr>
        <p:grpSpPr>
          <a:xfrm>
            <a:off x="8348283" y="1653042"/>
            <a:ext cx="2660353" cy="1124583"/>
            <a:chOff x="7475404" y="2096933"/>
            <a:chExt cx="4034091" cy="1469234"/>
          </a:xfrm>
        </p:grpSpPr>
        <p:sp>
          <p:nvSpPr>
            <p:cNvPr id="15" name="Multiply 14">
              <a:extLst>
                <a:ext uri="{FF2B5EF4-FFF2-40B4-BE49-F238E27FC236}">
                  <a16:creationId xmlns:a16="http://schemas.microsoft.com/office/drawing/2014/main" id="{71146155-1EA7-1343-AD62-C729A5973FD0}"/>
                </a:ext>
              </a:extLst>
            </p:cNvPr>
            <p:cNvSpPr/>
            <p:nvPr/>
          </p:nvSpPr>
          <p:spPr>
            <a:xfrm>
              <a:off x="7856101" y="2096933"/>
              <a:ext cx="184030" cy="201283"/>
            </a:xfrm>
            <a:prstGeom prst="mathMultiply">
              <a:avLst>
                <a:gd name="adj1" fmla="val 7895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ultiply 15">
              <a:extLst>
                <a:ext uri="{FF2B5EF4-FFF2-40B4-BE49-F238E27FC236}">
                  <a16:creationId xmlns:a16="http://schemas.microsoft.com/office/drawing/2014/main" id="{FA96D2FC-085D-3343-99F4-FD4C08970AB1}"/>
                </a:ext>
              </a:extLst>
            </p:cNvPr>
            <p:cNvSpPr/>
            <p:nvPr/>
          </p:nvSpPr>
          <p:spPr>
            <a:xfrm>
              <a:off x="7475404" y="2737174"/>
              <a:ext cx="184030" cy="201283"/>
            </a:xfrm>
            <a:prstGeom prst="mathMultiply">
              <a:avLst>
                <a:gd name="adj1" fmla="val 7895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Multiply 16">
              <a:extLst>
                <a:ext uri="{FF2B5EF4-FFF2-40B4-BE49-F238E27FC236}">
                  <a16:creationId xmlns:a16="http://schemas.microsoft.com/office/drawing/2014/main" id="{5899F4E9-3126-194D-AADD-0EAA61952D0A}"/>
                </a:ext>
              </a:extLst>
            </p:cNvPr>
            <p:cNvSpPr/>
            <p:nvPr/>
          </p:nvSpPr>
          <p:spPr>
            <a:xfrm>
              <a:off x="9962919" y="2406806"/>
              <a:ext cx="184030" cy="201283"/>
            </a:xfrm>
            <a:prstGeom prst="mathMultiply">
              <a:avLst>
                <a:gd name="adj1" fmla="val 7895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Multiply 17">
              <a:extLst>
                <a:ext uri="{FF2B5EF4-FFF2-40B4-BE49-F238E27FC236}">
                  <a16:creationId xmlns:a16="http://schemas.microsoft.com/office/drawing/2014/main" id="{A457A9E1-4B8D-4448-95D0-20ABFA47A17A}"/>
                </a:ext>
              </a:extLst>
            </p:cNvPr>
            <p:cNvSpPr/>
            <p:nvPr/>
          </p:nvSpPr>
          <p:spPr>
            <a:xfrm>
              <a:off x="11325465" y="2931907"/>
              <a:ext cx="184030" cy="201283"/>
            </a:xfrm>
            <a:prstGeom prst="mathMultiply">
              <a:avLst>
                <a:gd name="adj1" fmla="val 7895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ultiply 18">
              <a:extLst>
                <a:ext uri="{FF2B5EF4-FFF2-40B4-BE49-F238E27FC236}">
                  <a16:creationId xmlns:a16="http://schemas.microsoft.com/office/drawing/2014/main" id="{0E01C3A7-334F-E247-AF92-8575B8AF25FB}"/>
                </a:ext>
              </a:extLst>
            </p:cNvPr>
            <p:cNvSpPr/>
            <p:nvPr/>
          </p:nvSpPr>
          <p:spPr>
            <a:xfrm>
              <a:off x="9227205" y="3364884"/>
              <a:ext cx="184030" cy="201283"/>
            </a:xfrm>
            <a:prstGeom prst="mathMultiply">
              <a:avLst>
                <a:gd name="adj1" fmla="val 7895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99432887-0DAD-2C43-A58F-97D20D06A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83" y="4205546"/>
            <a:ext cx="3091771" cy="195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4419229" y="549205"/>
            <a:ext cx="3353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Transitional MCMC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4E667-0789-A647-B6B1-0AC9357F6D7B}"/>
              </a:ext>
            </a:extLst>
          </p:cNvPr>
          <p:cNvSpPr txBox="1"/>
          <p:nvPr/>
        </p:nvSpPr>
        <p:spPr>
          <a:xfrm>
            <a:off x="1184014" y="1839131"/>
            <a:ext cx="539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chains used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68A0CF-EEB5-7548-ABFD-827DE9BF0B14}"/>
              </a:ext>
            </a:extLst>
          </p:cNvPr>
          <p:cNvSpPr txBox="1"/>
          <p:nvPr/>
        </p:nvSpPr>
        <p:spPr>
          <a:xfrm>
            <a:off x="1184014" y="2387969"/>
            <a:ext cx="701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importance sampling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8DF3A1-39E9-4246-B3F2-1AC614625B50}"/>
              </a:ext>
            </a:extLst>
          </p:cNvPr>
          <p:cNvSpPr txBox="1"/>
          <p:nvPr/>
        </p:nvSpPr>
        <p:spPr>
          <a:xfrm>
            <a:off x="1184013" y="2977441"/>
            <a:ext cx="701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Proposal adapted each 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7C75FF-174C-8841-9EB8-B3B9E32014CF}"/>
                  </a:ext>
                </a:extLst>
              </p:cNvPr>
              <p:cNvSpPr txBox="1"/>
              <p:nvPr/>
            </p:nvSpPr>
            <p:spPr>
              <a:xfrm>
                <a:off x="2005426" y="3386734"/>
                <a:ext cx="21950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dirty="0"/>
                  <a:t>Normal with </a:t>
                </a:r>
                <a:r>
                  <a:rPr lang="en-GB" dirty="0" err="1"/>
                  <a:t>cov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7C75FF-174C-8841-9EB8-B3B9E3201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426" y="3386734"/>
                <a:ext cx="2195088" cy="369332"/>
              </a:xfrm>
              <a:prstGeom prst="rect">
                <a:avLst/>
              </a:prstGeom>
              <a:blipFill>
                <a:blip r:embed="rId2"/>
                <a:stretch>
                  <a:fillRect l="-114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E02E5F-0E92-7447-911D-469C7232BBA1}"/>
                  </a:ext>
                </a:extLst>
              </p:cNvPr>
              <p:cNvSpPr txBox="1"/>
              <p:nvPr/>
            </p:nvSpPr>
            <p:spPr>
              <a:xfrm>
                <a:off x="6751529" y="2290843"/>
                <a:ext cx="4496359" cy="871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∙[</m:t>
                      </m:r>
                      <m:d>
                        <m:dPr>
                          <m:begChr m:val="{"/>
                          <m:endChr m:val="}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acc>
                            <m:accPr>
                              <m:chr m:val="̅"/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×{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 dirty="0">
                          <a:latin typeface="Cambria Math" panose="02040503050406030204" pitchFamily="18" charset="0"/>
                        </a:rPr>
                        <m:t> − </m:t>
                      </m:r>
                      <m:acc>
                        <m:accPr>
                          <m:chr m:val="̅"/>
                          <m:ctrlPr>
                            <a:rPr lang="en-GB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e>
                        <m:sup>
                          <m:r>
                            <a:rPr lang="en-GB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E02E5F-0E92-7447-911D-469C7232B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529" y="2290843"/>
                <a:ext cx="4496359" cy="871264"/>
              </a:xfrm>
              <a:prstGeom prst="rect">
                <a:avLst/>
              </a:prstGeom>
              <a:blipFill>
                <a:blip r:embed="rId3"/>
                <a:stretch>
                  <a:fillRect t="-94286" b="-14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D30280-598B-6C44-ACE7-FF658EC8AAFF}"/>
                  </a:ext>
                </a:extLst>
              </p:cNvPr>
              <p:cNvSpPr txBox="1"/>
              <p:nvPr/>
            </p:nvSpPr>
            <p:spPr>
              <a:xfrm>
                <a:off x="6861815" y="3621279"/>
                <a:ext cx="2137893" cy="3844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D30280-598B-6C44-ACE7-FF658EC8A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815" y="3621279"/>
                <a:ext cx="2137893" cy="384464"/>
              </a:xfrm>
              <a:prstGeom prst="rect">
                <a:avLst/>
              </a:prstGeom>
              <a:blipFill>
                <a:blip r:embed="rId4"/>
                <a:stretch>
                  <a:fillRect t="-106452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4B4495-6B41-A948-97E0-518437EB7C2D}"/>
                  </a:ext>
                </a:extLst>
              </p:cNvPr>
              <p:cNvSpPr txBox="1"/>
              <p:nvPr/>
            </p:nvSpPr>
            <p:spPr>
              <a:xfrm>
                <a:off x="6861815" y="4404241"/>
                <a:ext cx="9677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4B4495-6B41-A948-97E0-518437EB7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815" y="4404241"/>
                <a:ext cx="96770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865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4419229" y="549205"/>
            <a:ext cx="3353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Transitional MCMC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4E667-0789-A647-B6B1-0AC9357F6D7B}"/>
              </a:ext>
            </a:extLst>
          </p:cNvPr>
          <p:cNvSpPr txBox="1"/>
          <p:nvPr/>
        </p:nvSpPr>
        <p:spPr>
          <a:xfrm>
            <a:off x="1184014" y="1839131"/>
            <a:ext cx="539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chains used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68A0CF-EEB5-7548-ABFD-827DE9BF0B14}"/>
              </a:ext>
            </a:extLst>
          </p:cNvPr>
          <p:cNvSpPr txBox="1"/>
          <p:nvPr/>
        </p:nvSpPr>
        <p:spPr>
          <a:xfrm>
            <a:off x="1184014" y="2387969"/>
            <a:ext cx="701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importance sampling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8DF3A1-39E9-4246-B3F2-1AC614625B50}"/>
              </a:ext>
            </a:extLst>
          </p:cNvPr>
          <p:cNvSpPr txBox="1"/>
          <p:nvPr/>
        </p:nvSpPr>
        <p:spPr>
          <a:xfrm>
            <a:off x="1184013" y="2977441"/>
            <a:ext cx="701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Proposal adapted each step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304DA3-805E-A049-9A0E-02E827F5FE7E}"/>
              </a:ext>
            </a:extLst>
          </p:cNvPr>
          <p:cNvSpPr txBox="1"/>
          <p:nvPr/>
        </p:nvSpPr>
        <p:spPr>
          <a:xfrm>
            <a:off x="1184012" y="3573991"/>
            <a:ext cx="556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Gives estimate of 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ACFD9F-7968-0747-968D-CC377FEEB915}"/>
                  </a:ext>
                </a:extLst>
              </p:cNvPr>
              <p:cNvSpPr txBox="1"/>
              <p:nvPr/>
            </p:nvSpPr>
            <p:spPr>
              <a:xfrm>
                <a:off x="7772839" y="2757301"/>
                <a:ext cx="2114553" cy="9269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∏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ACFD9F-7968-0747-968D-CC377FEEB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839" y="2757301"/>
                <a:ext cx="2114553" cy="926920"/>
              </a:xfrm>
              <a:prstGeom prst="rect">
                <a:avLst/>
              </a:prstGeom>
              <a:blipFill>
                <a:blip r:embed="rId2"/>
                <a:stretch>
                  <a:fillRect t="-85135" b="-139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11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5298095" y="549205"/>
            <a:ext cx="1595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Example</a:t>
            </a: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DAC20DCE-46BA-1C41-B37A-A4675FA52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84" y="1589518"/>
            <a:ext cx="2799787" cy="2099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D1B00-FEB5-3F44-AA6A-E80237AE9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106" y="1614010"/>
            <a:ext cx="2799786" cy="2099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2C6A71-88FC-D64D-A59F-761A9D01C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2228" y="1638502"/>
            <a:ext cx="2799786" cy="2099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FDCBC6-F20D-5A45-A205-45462FFEA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9984" y="4034051"/>
            <a:ext cx="2799786" cy="2099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0A9F37-EB73-D64D-95A9-E87AD53163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106" y="4058543"/>
            <a:ext cx="2799786" cy="2099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52A7C0-0150-D44F-9435-B81873ED2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2228" y="4083035"/>
            <a:ext cx="2799786" cy="2099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7CC548-2109-CF49-8545-52663CAF45D7}"/>
                  </a:ext>
                </a:extLst>
              </p:cNvPr>
              <p:cNvSpPr txBox="1"/>
              <p:nvPr/>
            </p:nvSpPr>
            <p:spPr>
              <a:xfrm>
                <a:off x="2453833" y="1279003"/>
                <a:ext cx="877933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7CC548-2109-CF49-8545-52663CAF4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833" y="1279003"/>
                <a:ext cx="877933" cy="391646"/>
              </a:xfrm>
              <a:prstGeom prst="rect">
                <a:avLst/>
              </a:prstGeom>
              <a:blipFill>
                <a:blip r:embed="rId8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F45A53-9DE0-F148-87DA-F9A946067E6C}"/>
                  </a:ext>
                </a:extLst>
              </p:cNvPr>
              <p:cNvSpPr txBox="1"/>
              <p:nvPr/>
            </p:nvSpPr>
            <p:spPr>
              <a:xfrm>
                <a:off x="5657032" y="1279003"/>
                <a:ext cx="1310743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=0.015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F45A53-9DE0-F148-87DA-F9A946067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032" y="1279003"/>
                <a:ext cx="1310743" cy="391646"/>
              </a:xfrm>
              <a:prstGeom prst="rect">
                <a:avLst/>
              </a:prstGeom>
              <a:blipFill>
                <a:blip r:embed="rId9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80EA01-E88F-6746-BE34-E6E122D7D60D}"/>
                  </a:ext>
                </a:extLst>
              </p:cNvPr>
              <p:cNvSpPr txBox="1"/>
              <p:nvPr/>
            </p:nvSpPr>
            <p:spPr>
              <a:xfrm>
                <a:off x="8860231" y="1279003"/>
                <a:ext cx="1310743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08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80EA01-E88F-6746-BE34-E6E122D7D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231" y="1279003"/>
                <a:ext cx="1310743" cy="391646"/>
              </a:xfrm>
              <a:prstGeom prst="rect">
                <a:avLst/>
              </a:prstGeom>
              <a:blipFill>
                <a:blip r:embed="rId10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F2C2BB-8760-7B4B-AF12-51F3C82F981C}"/>
                  </a:ext>
                </a:extLst>
              </p:cNvPr>
              <p:cNvSpPr txBox="1"/>
              <p:nvPr/>
            </p:nvSpPr>
            <p:spPr>
              <a:xfrm>
                <a:off x="2396186" y="3665882"/>
                <a:ext cx="1310743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=0.484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F2C2BB-8760-7B4B-AF12-51F3C82F9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186" y="3665882"/>
                <a:ext cx="1310743" cy="391646"/>
              </a:xfrm>
              <a:prstGeom prst="rect">
                <a:avLst/>
              </a:prstGeom>
              <a:blipFill>
                <a:blip r:embed="rId11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EB9453F-8601-B946-8BE5-6E0C8D9046E0}"/>
                  </a:ext>
                </a:extLst>
              </p:cNvPr>
              <p:cNvSpPr txBox="1"/>
              <p:nvPr/>
            </p:nvSpPr>
            <p:spPr>
              <a:xfrm>
                <a:off x="5741497" y="3657211"/>
                <a:ext cx="877933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EB9453F-8601-B946-8BE5-6E0C8D904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497" y="3657211"/>
                <a:ext cx="877933" cy="391646"/>
              </a:xfrm>
              <a:prstGeom prst="rect">
                <a:avLst/>
              </a:prstGeom>
              <a:blipFill>
                <a:blip r:embed="rId12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501B64B-FE0B-844C-A7B9-82BE471168D0}"/>
              </a:ext>
            </a:extLst>
          </p:cNvPr>
          <p:cNvSpPr txBox="1"/>
          <p:nvPr/>
        </p:nvSpPr>
        <p:spPr>
          <a:xfrm>
            <a:off x="8347269" y="3688196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Samples of Gaussians</a:t>
            </a:r>
          </a:p>
        </p:txBody>
      </p:sp>
    </p:spTree>
    <p:extLst>
      <p:ext uri="{BB962C8B-B14F-4D97-AF65-F5344CB8AC3E}">
        <p14:creationId xmlns:p14="http://schemas.microsoft.com/office/powerpoint/2010/main" val="168133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5298091" y="549205"/>
            <a:ext cx="1595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Example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E92D1AD-F439-2642-9E30-244C3883E4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b="10669"/>
          <a:stretch/>
        </p:blipFill>
        <p:spPr>
          <a:xfrm>
            <a:off x="6893977" y="1035566"/>
            <a:ext cx="5301045" cy="4086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CFFE19-4EE8-C548-AB86-C0676BEBC860}"/>
              </a:ext>
            </a:extLst>
          </p:cNvPr>
          <p:cNvSpPr txBox="1"/>
          <p:nvPr/>
        </p:nvSpPr>
        <p:spPr>
          <a:xfrm>
            <a:off x="7436734" y="5431421"/>
            <a:ext cx="4577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20 dimensional gaussians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Sampler gets masses correct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6B60A4DF-0B5A-0549-B56B-A2258ED0A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1" y="1248167"/>
            <a:ext cx="2201721" cy="1651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DAA11-406B-674B-8FF8-9D80E2E1C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803" y="1248168"/>
            <a:ext cx="2201721" cy="1651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C362A2-99C6-D64D-B068-CB436CCC4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2365" y="1248168"/>
            <a:ext cx="2201721" cy="1651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9AB05-97F3-F641-82CA-2F510FAB0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241" y="2885359"/>
            <a:ext cx="2201721" cy="16512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3CF83F-AF49-0B44-ABA7-BF3D897D5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803" y="2885359"/>
            <a:ext cx="2201721" cy="1651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F8E554-A398-E645-85A4-CC5CFC9991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2365" y="2885359"/>
            <a:ext cx="2201721" cy="1651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18EF45-E208-B54C-8A5C-A17FD87DEF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241" y="4522550"/>
            <a:ext cx="2201721" cy="16512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5382E1-6CDD-4741-8507-6A9832D90F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803" y="4522550"/>
            <a:ext cx="2201721" cy="16512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3BCAED-C623-8F41-BBD8-22A25E5C68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2365" y="4522550"/>
            <a:ext cx="2201721" cy="165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3920600" y="549205"/>
            <a:ext cx="4350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NASA </a:t>
            </a:r>
            <a:r>
              <a:rPr lang="en-US" sz="3200" dirty="0"/>
              <a:t>2020 UQ challenge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9CDA05-ECD6-3C49-9292-8A43E49FFEDA}"/>
              </a:ext>
            </a:extLst>
          </p:cNvPr>
          <p:cNvSpPr txBox="1"/>
          <p:nvPr/>
        </p:nvSpPr>
        <p:spPr>
          <a:xfrm>
            <a:off x="1704512" y="159798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F7D551-90C3-AD4C-80E3-9521211F8E69}"/>
              </a:ext>
            </a:extLst>
          </p:cNvPr>
          <p:cNvSpPr txBox="1"/>
          <p:nvPr/>
        </p:nvSpPr>
        <p:spPr>
          <a:xfrm>
            <a:off x="8950960" y="159798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pic>
        <p:nvPicPr>
          <p:cNvPr id="20" name="Picture 1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7001A32-0473-E248-B636-2D752997C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400" y="2264400"/>
            <a:ext cx="4762838" cy="38102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6B1E0D5-A980-4A44-839C-209B469E6707}"/>
              </a:ext>
            </a:extLst>
          </p:cNvPr>
          <p:cNvSpPr txBox="1"/>
          <p:nvPr/>
        </p:nvSpPr>
        <p:spPr>
          <a:xfrm>
            <a:off x="1006242" y="232586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aleatory parameters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86F088-A513-AF47-8BC9-0FD94066C7E2}"/>
              </a:ext>
            </a:extLst>
          </p:cNvPr>
          <p:cNvSpPr txBox="1"/>
          <p:nvPr/>
        </p:nvSpPr>
        <p:spPr>
          <a:xfrm>
            <a:off x="909067" y="4525303"/>
            <a:ext cx="24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epistemic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DB6797-05AA-B54E-B128-08CBA6753309}"/>
                  </a:ext>
                </a:extLst>
              </p:cNvPr>
              <p:cNvSpPr txBox="1"/>
              <p:nvPr/>
            </p:nvSpPr>
            <p:spPr>
              <a:xfrm>
                <a:off x="1392845" y="2876765"/>
                <a:ext cx="1283493" cy="372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∈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[0,2]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DB6797-05AA-B54E-B128-08CBA6753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845" y="2876765"/>
                <a:ext cx="1283493" cy="372731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360618-21B5-7947-ADDE-BDCAE0427B9E}"/>
                  </a:ext>
                </a:extLst>
              </p:cNvPr>
              <p:cNvSpPr txBox="1"/>
              <p:nvPr/>
            </p:nvSpPr>
            <p:spPr>
              <a:xfrm>
                <a:off x="1562322" y="5154295"/>
                <a:ext cx="11319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0" dirty="0"/>
                  <a:t>e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[0,2]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360618-21B5-7947-ADDE-BDCAE0427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322" y="5154295"/>
                <a:ext cx="1131977" cy="369332"/>
              </a:xfrm>
              <a:prstGeom prst="rect">
                <a:avLst/>
              </a:prstGeom>
              <a:blipFill>
                <a:blip r:embed="rId4"/>
                <a:stretch>
                  <a:fillRect l="-3297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D2685F4E-9923-E242-9966-7DC747263034}"/>
              </a:ext>
            </a:extLst>
          </p:cNvPr>
          <p:cNvGrpSpPr/>
          <p:nvPr/>
        </p:nvGrpSpPr>
        <p:grpSpPr>
          <a:xfrm>
            <a:off x="3175944" y="1240025"/>
            <a:ext cx="3053408" cy="2684860"/>
            <a:chOff x="3704538" y="1219481"/>
            <a:chExt cx="3053408" cy="2684860"/>
          </a:xfrm>
        </p:grpSpPr>
        <p:pic>
          <p:nvPicPr>
            <p:cNvPr id="26" name="Picture 25" descr="A close up of a map&#10;&#10;Description automatically generated">
              <a:extLst>
                <a:ext uri="{FF2B5EF4-FFF2-40B4-BE49-F238E27FC236}">
                  <a16:creationId xmlns:a16="http://schemas.microsoft.com/office/drawing/2014/main" id="{38F08874-82FA-4B44-88D9-48DDD1EBF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5356" y="1219481"/>
              <a:ext cx="2832590" cy="247312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6266908-1BBF-0446-9A6E-ED9B72A5F58E}"/>
                    </a:ext>
                  </a:extLst>
                </p:cNvPr>
                <p:cNvSpPr txBox="1"/>
                <p:nvPr/>
              </p:nvSpPr>
              <p:spPr>
                <a:xfrm>
                  <a:off x="5206804" y="3516639"/>
                  <a:ext cx="436666" cy="366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9FE6D98-7C04-3A4D-8651-6230AA5D61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6804" y="3516639"/>
                  <a:ext cx="436666" cy="36687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445BC3A-9C8B-5E4F-9837-06B838C8A5D6}"/>
                    </a:ext>
                  </a:extLst>
                </p:cNvPr>
                <p:cNvSpPr txBox="1"/>
                <p:nvPr/>
              </p:nvSpPr>
              <p:spPr>
                <a:xfrm>
                  <a:off x="3704538" y="2226144"/>
                  <a:ext cx="441635" cy="366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526E477-13C7-2A4B-98AA-A9B7D9DD9C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4538" y="2226144"/>
                  <a:ext cx="441635" cy="3668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AF2CB6D-3BC1-864F-9FA2-F9FF0044751F}"/>
                    </a:ext>
                  </a:extLst>
                </p:cNvPr>
                <p:cNvSpPr txBox="1"/>
                <p:nvPr/>
              </p:nvSpPr>
              <p:spPr>
                <a:xfrm>
                  <a:off x="4108025" y="3537467"/>
                  <a:ext cx="341446" cy="366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845760D-D5B6-1A40-98DC-FAB8F34B29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8025" y="3537467"/>
                  <a:ext cx="341446" cy="36687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5A5216C-17FF-5E4F-ACF5-4994E3828036}"/>
                    </a:ext>
                  </a:extLst>
                </p:cNvPr>
                <p:cNvSpPr txBox="1"/>
                <p:nvPr/>
              </p:nvSpPr>
              <p:spPr>
                <a:xfrm>
                  <a:off x="3813084" y="3252466"/>
                  <a:ext cx="341446" cy="366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B05B39C-FC47-BD43-B778-F7E923F802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3084" y="3252466"/>
                  <a:ext cx="341446" cy="36687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36891A1-BC91-184B-90AB-14A0EB816353}"/>
                    </a:ext>
                  </a:extLst>
                </p:cNvPr>
                <p:cNvSpPr txBox="1"/>
                <p:nvPr/>
              </p:nvSpPr>
              <p:spPr>
                <a:xfrm>
                  <a:off x="6301039" y="3516639"/>
                  <a:ext cx="341446" cy="366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445FEC9-E99A-5B45-A58D-02F92353D6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1039" y="3516639"/>
                  <a:ext cx="341446" cy="36687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F79B4AF-122D-AA46-8B9A-C541F8B82252}"/>
                    </a:ext>
                  </a:extLst>
                </p:cNvPr>
                <p:cNvSpPr txBox="1"/>
                <p:nvPr/>
              </p:nvSpPr>
              <p:spPr>
                <a:xfrm>
                  <a:off x="3826858" y="1324470"/>
                  <a:ext cx="341446" cy="366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B6F4B795-1378-414F-ADED-0466BECC2D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6858" y="1324470"/>
                  <a:ext cx="341446" cy="36687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65E5DB4-61F2-314A-BD0A-838EBE24C1EC}"/>
              </a:ext>
            </a:extLst>
          </p:cNvPr>
          <p:cNvGrpSpPr/>
          <p:nvPr/>
        </p:nvGrpSpPr>
        <p:grpSpPr>
          <a:xfrm>
            <a:off x="3272867" y="3980918"/>
            <a:ext cx="3033488" cy="2346754"/>
            <a:chOff x="3801765" y="3941935"/>
            <a:chExt cx="3033488" cy="2346754"/>
          </a:xfrm>
        </p:grpSpPr>
        <p:pic>
          <p:nvPicPr>
            <p:cNvPr id="34" name="Picture 33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F02A88AB-4067-3F44-B567-610EA6482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8772" y="3941935"/>
              <a:ext cx="2816481" cy="21123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1859F6B-DA60-E548-9FC2-40D6484FDF2D}"/>
                    </a:ext>
                  </a:extLst>
                </p:cNvPr>
                <p:cNvSpPr txBox="1"/>
                <p:nvPr/>
              </p:nvSpPr>
              <p:spPr>
                <a:xfrm>
                  <a:off x="4168304" y="5908452"/>
                  <a:ext cx="341446" cy="366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7569938-A66E-304B-96D1-8F07CA85CE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8304" y="5908452"/>
                  <a:ext cx="341446" cy="36687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809ABC4-1162-9E4A-8D86-23FF24C8249C}"/>
                    </a:ext>
                  </a:extLst>
                </p:cNvPr>
                <p:cNvSpPr txBox="1"/>
                <p:nvPr/>
              </p:nvSpPr>
              <p:spPr>
                <a:xfrm>
                  <a:off x="6416500" y="5919357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4917BC0-39D9-BA40-BC2E-D55D3DD40C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6500" y="5919357"/>
                  <a:ext cx="365806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907BA9C-62D9-BF45-8F40-3C8130CD5486}"/>
                    </a:ext>
                  </a:extLst>
                </p:cNvPr>
                <p:cNvSpPr txBox="1"/>
                <p:nvPr/>
              </p:nvSpPr>
              <p:spPr>
                <a:xfrm>
                  <a:off x="3854040" y="3985879"/>
                  <a:ext cx="3658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B5DC7945-BDA9-AC49-B31D-ED5F9283A5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4040" y="3985879"/>
                  <a:ext cx="365806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6F701E0-84DE-844C-9638-6E003E1F6C63}"/>
                    </a:ext>
                  </a:extLst>
                </p:cNvPr>
                <p:cNvSpPr txBox="1"/>
                <p:nvPr/>
              </p:nvSpPr>
              <p:spPr>
                <a:xfrm>
                  <a:off x="3900682" y="5687421"/>
                  <a:ext cx="341446" cy="366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32CFB3E-7D26-4646-B41D-5F6074C04E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0682" y="5687421"/>
                  <a:ext cx="341446" cy="36687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B18865C-FDCA-404E-9C7B-E8B4D2CA78BC}"/>
                    </a:ext>
                  </a:extLst>
                </p:cNvPr>
                <p:cNvSpPr txBox="1"/>
                <p:nvPr/>
              </p:nvSpPr>
              <p:spPr>
                <a:xfrm>
                  <a:off x="5180967" y="5916899"/>
                  <a:ext cx="4466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2881A426-AE52-6748-958E-CD5D1EB989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0967" y="5916899"/>
                  <a:ext cx="446661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AD4E114-29F5-EF40-A41B-58BE144C5962}"/>
                    </a:ext>
                  </a:extLst>
                </p:cNvPr>
                <p:cNvSpPr txBox="1"/>
                <p:nvPr/>
              </p:nvSpPr>
              <p:spPr>
                <a:xfrm>
                  <a:off x="3801765" y="4801877"/>
                  <a:ext cx="4519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A7FFA8BC-496A-7C41-B7B7-5C1A62C355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1765" y="4801877"/>
                  <a:ext cx="451982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210B8E5-BA8A-E345-AFD5-D69B654CFAF1}"/>
                </a:ext>
              </a:extLst>
            </p:cNvPr>
            <p:cNvSpPr/>
            <p:nvPr/>
          </p:nvSpPr>
          <p:spPr>
            <a:xfrm>
              <a:off x="4876681" y="4510435"/>
              <a:ext cx="1261679" cy="97536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40CEDB1C-4F38-BF47-AF64-B47411BB9E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0400" y="2264400"/>
            <a:ext cx="4762837" cy="3810270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1AE1E07A-CB91-3543-9807-DFABF9688384}"/>
              </a:ext>
            </a:extLst>
          </p:cNvPr>
          <p:cNvSpPr>
            <a:spLocks noChangeAspect="1"/>
          </p:cNvSpPr>
          <p:nvPr/>
        </p:nvSpPr>
        <p:spPr>
          <a:xfrm>
            <a:off x="4310727" y="2288133"/>
            <a:ext cx="96816" cy="968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041F6E4-5B5A-1E4B-AD20-50EF3AE66B5E}"/>
              </a:ext>
            </a:extLst>
          </p:cNvPr>
          <p:cNvSpPr>
            <a:spLocks noChangeAspect="1"/>
          </p:cNvSpPr>
          <p:nvPr/>
        </p:nvSpPr>
        <p:spPr>
          <a:xfrm>
            <a:off x="4750291" y="4883826"/>
            <a:ext cx="96816" cy="968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8E2CE89-9500-BE4A-9820-107C21A4419A}"/>
                  </a:ext>
                </a:extLst>
              </p:cNvPr>
              <p:cNvSpPr/>
              <p:nvPr/>
            </p:nvSpPr>
            <p:spPr>
              <a:xfrm>
                <a:off x="6253408" y="3440443"/>
                <a:ext cx="1427496" cy="6388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8E2CE89-9500-BE4A-9820-107C21A441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408" y="3440443"/>
                <a:ext cx="1427496" cy="63888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73C71767-651D-7240-9EE2-0FCCD0B1D890}"/>
              </a:ext>
            </a:extLst>
          </p:cNvPr>
          <p:cNvCxnSpPr>
            <a:cxnSpLocks/>
          </p:cNvCxnSpPr>
          <p:nvPr/>
        </p:nvCxnSpPr>
        <p:spPr>
          <a:xfrm>
            <a:off x="4396031" y="2325864"/>
            <a:ext cx="1816358" cy="1309695"/>
          </a:xfrm>
          <a:prstGeom prst="bentConnector3">
            <a:avLst>
              <a:gd name="adj1" fmla="val 63064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4B5E70C2-4D63-6F4A-A8F8-BA93A7D25DFB}"/>
              </a:ext>
            </a:extLst>
          </p:cNvPr>
          <p:cNvCxnSpPr>
            <a:cxnSpLocks/>
            <a:stCxn id="44" idx="6"/>
          </p:cNvCxnSpPr>
          <p:nvPr/>
        </p:nvCxnSpPr>
        <p:spPr>
          <a:xfrm flipV="1">
            <a:off x="4847107" y="3841197"/>
            <a:ext cx="1365282" cy="1091037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B2476DC-5F5E-FA48-A0EE-178C4EEF4735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7680904" y="3759887"/>
            <a:ext cx="1388985" cy="3194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59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476404" y="558081"/>
            <a:ext cx="4038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Parametric model for 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F36431-41F1-244D-8796-0211442BF916}"/>
              </a:ext>
            </a:extLst>
          </p:cNvPr>
          <p:cNvGrpSpPr/>
          <p:nvPr/>
        </p:nvGrpSpPr>
        <p:grpSpPr>
          <a:xfrm>
            <a:off x="751840" y="2001520"/>
            <a:ext cx="4004558" cy="1703586"/>
            <a:chOff x="751840" y="2001520"/>
            <a:chExt cx="4004558" cy="17035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68F2BD-581B-AC40-B4CA-D08B3DD04DB1}"/>
                </a:ext>
              </a:extLst>
            </p:cNvPr>
            <p:cNvSpPr txBox="1"/>
            <p:nvPr/>
          </p:nvSpPr>
          <p:spPr>
            <a:xfrm>
              <a:off x="751840" y="2001520"/>
              <a:ext cx="4004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Each marginal will be beta distributed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15B5C31-EAF8-8E45-872D-56D6BCB2561E}"/>
                    </a:ext>
                  </a:extLst>
                </p:cNvPr>
                <p:cNvSpPr txBox="1"/>
                <p:nvPr/>
              </p:nvSpPr>
              <p:spPr>
                <a:xfrm>
                  <a:off x="1680069" y="2707784"/>
                  <a:ext cx="22913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~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𝐵𝑒𝑡𝑎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15B5C31-EAF8-8E45-872D-56D6BCB256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069" y="2707784"/>
                  <a:ext cx="2291333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B6E9757-140D-FE49-BEF6-95840A35F970}"/>
                    </a:ext>
                  </a:extLst>
                </p:cNvPr>
                <p:cNvSpPr txBox="1"/>
                <p:nvPr/>
              </p:nvSpPr>
              <p:spPr>
                <a:xfrm>
                  <a:off x="1769714" y="3335774"/>
                  <a:ext cx="21180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∈[0, 100]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B6E9757-140D-FE49-BEF6-95840A35F9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9714" y="3335774"/>
                  <a:ext cx="2118079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2C87F1-6255-AC45-8F6F-8FE6F2A0C5FC}"/>
              </a:ext>
            </a:extLst>
          </p:cNvPr>
          <p:cNvGrpSpPr/>
          <p:nvPr/>
        </p:nvGrpSpPr>
        <p:grpSpPr>
          <a:xfrm>
            <a:off x="7233920" y="1960880"/>
            <a:ext cx="4663440" cy="4111229"/>
            <a:chOff x="7233920" y="1960880"/>
            <a:chExt cx="4663440" cy="41112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EC16A4-5A01-AD4D-BDDC-91171D8A9636}"/>
                </a:ext>
              </a:extLst>
            </p:cNvPr>
            <p:cNvSpPr txBox="1"/>
            <p:nvPr/>
          </p:nvSpPr>
          <p:spPr>
            <a:xfrm>
              <a:off x="7233920" y="1960880"/>
              <a:ext cx="3860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The joint is created by sampling a random correlation matrix</a:t>
              </a:r>
              <a:r>
                <a:rPr lang="en-US" baseline="30000" dirty="0"/>
                <a:t>1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447F1CA-57E6-5E42-A21E-5E50CA9EE8C8}"/>
                    </a:ext>
                  </a:extLst>
                </p:cNvPr>
                <p:cNvSpPr txBox="1"/>
                <p:nvPr/>
              </p:nvSpPr>
              <p:spPr>
                <a:xfrm>
                  <a:off x="8158480" y="3302144"/>
                  <a:ext cx="1554593" cy="3916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∈[−1, 1]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447F1CA-57E6-5E42-A21E-5E50CA9EE8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8480" y="3302144"/>
                  <a:ext cx="1554593" cy="391646"/>
                </a:xfrm>
                <a:prstGeom prst="rect">
                  <a:avLst/>
                </a:prstGeom>
                <a:blipFill>
                  <a:blip r:embed="rId4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C95702-C0A5-E44D-B0AF-00B5BEB50F27}"/>
                </a:ext>
              </a:extLst>
            </p:cNvPr>
            <p:cNvSpPr txBox="1"/>
            <p:nvPr/>
          </p:nvSpPr>
          <p:spPr>
            <a:xfrm>
              <a:off x="7386320" y="5610444"/>
              <a:ext cx="4511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aseline="30000" dirty="0"/>
                <a:t>1</a:t>
              </a:r>
              <a:r>
                <a:rPr lang="en-GB" sz="1200" dirty="0"/>
                <a:t>Harry JOE, "Generating random correlation matrices based on partial correlations." Journal of Multivariate Analysis</a:t>
              </a:r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666FE55-2DDC-474D-9769-54A76FD796AB}"/>
              </a:ext>
            </a:extLst>
          </p:cNvPr>
          <p:cNvSpPr txBox="1"/>
          <p:nvPr/>
        </p:nvSpPr>
        <p:spPr>
          <a:xfrm>
            <a:off x="1666224" y="4302483"/>
            <a:ext cx="302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extra epistemic parameters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CAE58B-B0DB-2444-B9A9-F640B250791D}"/>
              </a:ext>
            </a:extLst>
          </p:cNvPr>
          <p:cNvSpPr txBox="1"/>
          <p:nvPr/>
        </p:nvSpPr>
        <p:spPr>
          <a:xfrm>
            <a:off x="7899626" y="4366473"/>
            <a:ext cx="308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extra epistemic parameters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A2811C79-2EA3-F046-B697-574EE84D0C92}"/>
              </a:ext>
            </a:extLst>
          </p:cNvPr>
          <p:cNvSpPr/>
          <p:nvPr/>
        </p:nvSpPr>
        <p:spPr>
          <a:xfrm>
            <a:off x="1087120" y="4302483"/>
            <a:ext cx="579104" cy="369332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FC0C9A36-374F-4342-9ABD-9CE29D25A459}"/>
              </a:ext>
            </a:extLst>
          </p:cNvPr>
          <p:cNvSpPr/>
          <p:nvPr/>
        </p:nvSpPr>
        <p:spPr>
          <a:xfrm>
            <a:off x="7096768" y="4383763"/>
            <a:ext cx="579104" cy="369332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B480DCEF-6866-4E44-A924-0105857F6ECB}"/>
              </a:ext>
            </a:extLst>
          </p:cNvPr>
          <p:cNvSpPr/>
          <p:nvPr/>
        </p:nvSpPr>
        <p:spPr>
          <a:xfrm>
            <a:off x="3476404" y="5425778"/>
            <a:ext cx="579104" cy="369332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381B6E-8A82-CB4D-A414-674F56007C03}"/>
              </a:ext>
            </a:extLst>
          </p:cNvPr>
          <p:cNvSpPr txBox="1"/>
          <p:nvPr/>
        </p:nvSpPr>
        <p:spPr>
          <a:xfrm>
            <a:off x="4174556" y="5417742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+ 10 + 4 = 24 dimensions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8B21BE-CD2E-BB41-A386-87D47B13E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2" y="1381762"/>
            <a:ext cx="5876544" cy="48971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F9B142-F601-3247-AD71-C377A8C9E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7504" y="1381762"/>
            <a:ext cx="5876544" cy="48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1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 animBg="1"/>
      <p:bldP spid="1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476404" y="558081"/>
            <a:ext cx="4038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Parametric model for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8B21BE-CD2E-BB41-A386-87D47B13E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863" y="1193624"/>
            <a:ext cx="4963937" cy="41366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F9B142-F601-3247-AD71-C377A8C9E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499" y="1142856"/>
            <a:ext cx="5024858" cy="41873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4383EC-E942-1A47-8CEA-1C7809CD07AB}"/>
              </a:ext>
            </a:extLst>
          </p:cNvPr>
          <p:cNvSpPr txBox="1"/>
          <p:nvPr/>
        </p:nvSpPr>
        <p:spPr>
          <a:xfrm>
            <a:off x="3710887" y="5664376"/>
            <a:ext cx="4360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 parameter parametric distribution</a:t>
            </a:r>
          </a:p>
        </p:txBody>
      </p:sp>
    </p:spTree>
    <p:extLst>
      <p:ext uri="{BB962C8B-B14F-4D97-AF65-F5344CB8AC3E}">
        <p14:creationId xmlns:p14="http://schemas.microsoft.com/office/powerpoint/2010/main" val="1760326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3476404" y="558081"/>
            <a:ext cx="4991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 set of probabilistic models</a:t>
            </a:r>
          </a:p>
        </p:txBody>
      </p:sp>
      <p:pic>
        <p:nvPicPr>
          <p:cNvPr id="5" name="Picture 4" descr="A screen shot of a building&#10;&#10;Description automatically generated">
            <a:extLst>
              <a:ext uri="{FF2B5EF4-FFF2-40B4-BE49-F238E27FC236}">
                <a16:creationId xmlns:a16="http://schemas.microsoft.com/office/drawing/2014/main" id="{73A8C81D-B78F-2F49-B754-73A565C6C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" y="1470660"/>
            <a:ext cx="5870893" cy="4269740"/>
          </a:xfrm>
          <a:prstGeom prst="rect">
            <a:avLst/>
          </a:prstGeom>
        </p:spPr>
      </p:pic>
      <p:pic>
        <p:nvPicPr>
          <p:cNvPr id="20" name="Picture 1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A0E402E-6BE0-8743-A14C-7CE558A4F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031" y="1290320"/>
            <a:ext cx="5568922" cy="4561840"/>
          </a:xfrm>
          <a:prstGeom prst="rect">
            <a:avLst/>
          </a:prstGeom>
        </p:spPr>
      </p:pic>
      <p:pic>
        <p:nvPicPr>
          <p:cNvPr id="22" name="Picture 21" descr="A picture containing pencil&#10;&#10;Description automatically generated">
            <a:extLst>
              <a:ext uri="{FF2B5EF4-FFF2-40B4-BE49-F238E27FC236}">
                <a16:creationId xmlns:a16="http://schemas.microsoft.com/office/drawing/2014/main" id="{703D43F6-B7BE-DC42-A897-259318371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6" y="1550940"/>
            <a:ext cx="5705475" cy="4040599"/>
          </a:xfrm>
          <a:prstGeom prst="rect">
            <a:avLst/>
          </a:prstGeom>
        </p:spPr>
      </p:pic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47B9FBCB-6E50-FB43-850C-BC3166A05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94" y="1550940"/>
            <a:ext cx="5531084" cy="39151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6C0EF5B-3005-8D40-8E39-301C333CF244}"/>
              </a:ext>
            </a:extLst>
          </p:cNvPr>
          <p:cNvSpPr txBox="1"/>
          <p:nvPr/>
        </p:nvSpPr>
        <p:spPr>
          <a:xfrm>
            <a:off x="5293360" y="5913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007608-B0CD-2F4E-842D-C50AC55AF410}"/>
              </a:ext>
            </a:extLst>
          </p:cNvPr>
          <p:cNvSpPr txBox="1"/>
          <p:nvPr/>
        </p:nvSpPr>
        <p:spPr>
          <a:xfrm>
            <a:off x="5663014" y="5775612"/>
            <a:ext cx="1121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 = 2.5s</a:t>
            </a:r>
          </a:p>
        </p:txBody>
      </p:sp>
      <p:pic>
        <p:nvPicPr>
          <p:cNvPr id="28" name="Picture 27" descr="A screen shot of a building&#10;&#10;Description automatically generated">
            <a:extLst>
              <a:ext uri="{FF2B5EF4-FFF2-40B4-BE49-F238E27FC236}">
                <a16:creationId xmlns:a16="http://schemas.microsoft.com/office/drawing/2014/main" id="{5F838716-3E9B-1240-BF0F-B139428CC9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71" y="1356236"/>
            <a:ext cx="5431449" cy="4049813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56C2A7A8-BE30-DC49-A658-E5B9334BD2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77" y="1142856"/>
            <a:ext cx="5531084" cy="44896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E9B5B12-4053-8B4F-A64A-E8ADC79377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7" y="1142856"/>
            <a:ext cx="5552272" cy="4164204"/>
          </a:xfrm>
          <a:prstGeom prst="rect">
            <a:avLst/>
          </a:prstGeom>
        </p:spPr>
      </p:pic>
      <p:pic>
        <p:nvPicPr>
          <p:cNvPr id="36" name="Picture 35" descr="A close up of a map&#10;&#10;Description automatically generated">
            <a:extLst>
              <a:ext uri="{FF2B5EF4-FFF2-40B4-BE49-F238E27FC236}">
                <a16:creationId xmlns:a16="http://schemas.microsoft.com/office/drawing/2014/main" id="{F929F9FE-FA52-B54B-9CA7-9CDBD76473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816" y="1223135"/>
            <a:ext cx="5495904" cy="4182913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BD1C74B9-0DF2-6843-98A8-3A0188C031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39" y="1142856"/>
            <a:ext cx="5050748" cy="4040598"/>
          </a:xfrm>
          <a:prstGeom prst="rect">
            <a:avLst/>
          </a:prstGeom>
        </p:spPr>
      </p:pic>
      <p:pic>
        <p:nvPicPr>
          <p:cNvPr id="42" name="Picture 41" descr="A picture containing glass&#10;&#10;Description automatically generated">
            <a:extLst>
              <a:ext uri="{FF2B5EF4-FFF2-40B4-BE49-F238E27FC236}">
                <a16:creationId xmlns:a16="http://schemas.microsoft.com/office/drawing/2014/main" id="{882E9B08-48F3-2641-A22C-A796DD72D6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00" y="1224000"/>
            <a:ext cx="5281989" cy="42255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D2CF10E-17F7-A64C-A935-3D317BF333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000" y="1224000"/>
            <a:ext cx="5281988" cy="42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6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2162647" y="652742"/>
            <a:ext cx="7866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Bayesian Calibration with sets of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191FC0-80BF-4A41-8950-2314AAEDA5B4}"/>
                  </a:ext>
                </a:extLst>
              </p:cNvPr>
              <p:cNvSpPr txBox="1"/>
              <p:nvPr/>
            </p:nvSpPr>
            <p:spPr>
              <a:xfrm>
                <a:off x="1541052" y="2088884"/>
                <a:ext cx="29278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 ∝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endChr m:val="|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191FC0-80BF-4A41-8950-2314AAEDA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052" y="2088884"/>
                <a:ext cx="2927853" cy="369332"/>
              </a:xfrm>
              <a:prstGeom prst="rect">
                <a:avLst/>
              </a:prstGeom>
              <a:blipFill>
                <a:blip r:embed="rId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6A0EF5-E453-0B43-A816-D8E18A764F08}"/>
                  </a:ext>
                </a:extLst>
              </p:cNvPr>
              <p:cNvSpPr txBox="1"/>
              <p:nvPr/>
            </p:nvSpPr>
            <p:spPr>
              <a:xfrm>
                <a:off x="971950" y="3523317"/>
                <a:ext cx="759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6A0EF5-E453-0B43-A816-D8E18A764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50" y="3523317"/>
                <a:ext cx="759952" cy="369332"/>
              </a:xfrm>
              <a:prstGeom prst="rect">
                <a:avLst/>
              </a:prstGeom>
              <a:blipFill>
                <a:blip r:embed="rId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E45215-8A0D-4940-9706-ABA7C4216919}"/>
                  </a:ext>
                </a:extLst>
              </p:cNvPr>
              <p:cNvSpPr txBox="1"/>
              <p:nvPr/>
            </p:nvSpPr>
            <p:spPr>
              <a:xfrm>
                <a:off x="2001449" y="3292484"/>
                <a:ext cx="229864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1:10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  ~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0, 100</m:t>
                        </m:r>
                      </m:e>
                    </m:d>
                  </m:oMath>
                </a14:m>
                <a:endParaRPr lang="en-GB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11:20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−1,1</m:t>
                        </m:r>
                      </m:e>
                    </m:d>
                  </m:oMath>
                </a14:m>
                <a:endParaRPr lang="en-GB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21:24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(0, 2)</m:t>
                    </m:r>
                  </m:oMath>
                </a14:m>
                <a:endParaRPr lang="en-GB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E45215-8A0D-4940-9706-ABA7C4216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449" y="3292484"/>
                <a:ext cx="2298643" cy="1200329"/>
              </a:xfrm>
              <a:prstGeom prst="rect">
                <a:avLst/>
              </a:prstGeom>
              <a:blipFill>
                <a:blip r:embed="rId4"/>
                <a:stretch>
                  <a:fillRect l="-1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>
            <a:extLst>
              <a:ext uri="{FF2B5EF4-FFF2-40B4-BE49-F238E27FC236}">
                <a16:creationId xmlns:a16="http://schemas.microsoft.com/office/drawing/2014/main" id="{9C60C569-A802-B749-90FE-B6BF8506C844}"/>
              </a:ext>
            </a:extLst>
          </p:cNvPr>
          <p:cNvSpPr/>
          <p:nvPr/>
        </p:nvSpPr>
        <p:spPr>
          <a:xfrm>
            <a:off x="1731902" y="3216386"/>
            <a:ext cx="423013" cy="104228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A9E24B-FA0F-074A-BEE0-5233257BF341}"/>
                  </a:ext>
                </a:extLst>
              </p:cNvPr>
              <p:cNvSpPr txBox="1"/>
              <p:nvPr/>
            </p:nvSpPr>
            <p:spPr>
              <a:xfrm>
                <a:off x="971950" y="4914841"/>
                <a:ext cx="10509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A9E24B-FA0F-074A-BEE0-5233257B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50" y="4914841"/>
                <a:ext cx="1050929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0C11454B-0D4F-604A-BE08-6C66670F2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00" y="1573200"/>
            <a:ext cx="3704494" cy="29635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79F75D-DF80-DC43-90F1-168CD3B2A8F4}"/>
                  </a:ext>
                </a:extLst>
              </p:cNvPr>
              <p:cNvSpPr txBox="1"/>
              <p:nvPr/>
            </p:nvSpPr>
            <p:spPr>
              <a:xfrm>
                <a:off x="1990909" y="4750327"/>
                <a:ext cx="1556067" cy="64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⁡{ −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79F75D-DF80-DC43-90F1-168CD3B2A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909" y="4750327"/>
                <a:ext cx="1556067" cy="6481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DD813D7-B6FE-A440-9D54-7048C18B27FA}"/>
              </a:ext>
            </a:extLst>
          </p:cNvPr>
          <p:cNvSpPr txBox="1"/>
          <p:nvPr/>
        </p:nvSpPr>
        <p:spPr>
          <a:xfrm>
            <a:off x="387026" y="5782368"/>
            <a:ext cx="4763832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50" dirty="0"/>
              <a:t>Bi, </a:t>
            </a:r>
            <a:r>
              <a:rPr lang="en-GB" sz="1050" dirty="0" err="1"/>
              <a:t>Sifeng</a:t>
            </a:r>
            <a:r>
              <a:rPr lang="en-GB" sz="1050" dirty="0"/>
              <a:t>, Matteo </a:t>
            </a:r>
            <a:r>
              <a:rPr lang="en-GB" sz="1050" dirty="0" err="1"/>
              <a:t>Broggi</a:t>
            </a:r>
            <a:r>
              <a:rPr lang="en-GB" sz="1050" dirty="0"/>
              <a:t>, and Michael Beer. "The role of the Bhattacharyya distance in stochastic model updating." </a:t>
            </a:r>
            <a:r>
              <a:rPr lang="en-GB" sz="1050" i="1" dirty="0"/>
              <a:t>Mechanical Systems and Signal Processing</a:t>
            </a:r>
            <a:r>
              <a:rPr lang="en-GB" sz="1050" dirty="0"/>
              <a:t> 117</a:t>
            </a:r>
            <a:endParaRPr lang="en-US" sz="1050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B883427-B96E-4A4D-BC1B-1DD429EB291F}"/>
              </a:ext>
            </a:extLst>
          </p:cNvPr>
          <p:cNvSpPr/>
          <p:nvPr/>
        </p:nvSpPr>
        <p:spPr>
          <a:xfrm>
            <a:off x="3446585" y="5334760"/>
            <a:ext cx="313325" cy="447608"/>
          </a:xfrm>
          <a:custGeom>
            <a:avLst/>
            <a:gdLst>
              <a:gd name="connsiteX0" fmla="*/ 313325 w 313325"/>
              <a:gd name="connsiteY0" fmla="*/ 447608 h 447608"/>
              <a:gd name="connsiteX1" fmla="*/ 300537 w 313325"/>
              <a:gd name="connsiteY1" fmla="*/ 415636 h 447608"/>
              <a:gd name="connsiteX2" fmla="*/ 281353 w 313325"/>
              <a:gd name="connsiteY2" fmla="*/ 358086 h 447608"/>
              <a:gd name="connsiteX3" fmla="*/ 262170 w 313325"/>
              <a:gd name="connsiteY3" fmla="*/ 326114 h 447608"/>
              <a:gd name="connsiteX4" fmla="*/ 242987 w 313325"/>
              <a:gd name="connsiteY4" fmla="*/ 255776 h 447608"/>
              <a:gd name="connsiteX5" fmla="*/ 230198 w 313325"/>
              <a:gd name="connsiteY5" fmla="*/ 230198 h 447608"/>
              <a:gd name="connsiteX6" fmla="*/ 223804 w 313325"/>
              <a:gd name="connsiteY6" fmla="*/ 211015 h 447608"/>
              <a:gd name="connsiteX7" fmla="*/ 198226 w 313325"/>
              <a:gd name="connsiteY7" fmla="*/ 159860 h 447608"/>
              <a:gd name="connsiteX8" fmla="*/ 179043 w 313325"/>
              <a:gd name="connsiteY8" fmla="*/ 121493 h 447608"/>
              <a:gd name="connsiteX9" fmla="*/ 159860 w 313325"/>
              <a:gd name="connsiteY9" fmla="*/ 95916 h 447608"/>
              <a:gd name="connsiteX10" fmla="*/ 140677 w 313325"/>
              <a:gd name="connsiteY10" fmla="*/ 89521 h 447608"/>
              <a:gd name="connsiteX11" fmla="*/ 102310 w 313325"/>
              <a:gd name="connsiteY11" fmla="*/ 70338 h 447608"/>
              <a:gd name="connsiteX12" fmla="*/ 63944 w 313325"/>
              <a:gd name="connsiteY12" fmla="*/ 38366 h 447608"/>
              <a:gd name="connsiteX13" fmla="*/ 44760 w 313325"/>
              <a:gd name="connsiteY13" fmla="*/ 31972 h 447608"/>
              <a:gd name="connsiteX14" fmla="*/ 0 w 313325"/>
              <a:gd name="connsiteY14" fmla="*/ 0 h 44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3325" h="447608">
                <a:moveTo>
                  <a:pt x="313325" y="447608"/>
                </a:moveTo>
                <a:cubicBezTo>
                  <a:pt x="309062" y="436951"/>
                  <a:pt x="304398" y="426446"/>
                  <a:pt x="300537" y="415636"/>
                </a:cubicBezTo>
                <a:cubicBezTo>
                  <a:pt x="293736" y="396593"/>
                  <a:pt x="291757" y="375425"/>
                  <a:pt x="281353" y="358086"/>
                </a:cubicBezTo>
                <a:lnTo>
                  <a:pt x="262170" y="326114"/>
                </a:lnTo>
                <a:cubicBezTo>
                  <a:pt x="260216" y="318299"/>
                  <a:pt x="250157" y="272506"/>
                  <a:pt x="242987" y="255776"/>
                </a:cubicBezTo>
                <a:cubicBezTo>
                  <a:pt x="239232" y="247014"/>
                  <a:pt x="233953" y="238960"/>
                  <a:pt x="230198" y="230198"/>
                </a:cubicBezTo>
                <a:cubicBezTo>
                  <a:pt x="227543" y="224003"/>
                  <a:pt x="226593" y="217151"/>
                  <a:pt x="223804" y="211015"/>
                </a:cubicBezTo>
                <a:cubicBezTo>
                  <a:pt x="215915" y="193659"/>
                  <a:pt x="204254" y="177946"/>
                  <a:pt x="198226" y="159860"/>
                </a:cubicBezTo>
                <a:cubicBezTo>
                  <a:pt x="190308" y="136105"/>
                  <a:pt x="194537" y="143185"/>
                  <a:pt x="179043" y="121493"/>
                </a:cubicBezTo>
                <a:cubicBezTo>
                  <a:pt x="172849" y="112821"/>
                  <a:pt x="168047" y="102739"/>
                  <a:pt x="159860" y="95916"/>
                </a:cubicBezTo>
                <a:cubicBezTo>
                  <a:pt x="154682" y="91601"/>
                  <a:pt x="146706" y="92535"/>
                  <a:pt x="140677" y="89521"/>
                </a:cubicBezTo>
                <a:cubicBezTo>
                  <a:pt x="91093" y="64730"/>
                  <a:pt x="150527" y="86412"/>
                  <a:pt x="102310" y="70338"/>
                </a:cubicBezTo>
                <a:cubicBezTo>
                  <a:pt x="88170" y="56198"/>
                  <a:pt x="81747" y="47267"/>
                  <a:pt x="63944" y="38366"/>
                </a:cubicBezTo>
                <a:cubicBezTo>
                  <a:pt x="57915" y="35352"/>
                  <a:pt x="51155" y="34103"/>
                  <a:pt x="44760" y="31972"/>
                </a:cubicBezTo>
                <a:cubicBezTo>
                  <a:pt x="3886" y="4722"/>
                  <a:pt x="17262" y="17262"/>
                  <a:pt x="0" y="0"/>
                </a:cubicBezTo>
              </a:path>
            </a:pathLst>
          </a:custGeom>
          <a:noFill/>
          <a:ln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893D39-218A-8F44-9653-364B457004A9}"/>
                  </a:ext>
                </a:extLst>
              </p:cNvPr>
              <p:cNvSpPr txBox="1"/>
              <p:nvPr/>
            </p:nvSpPr>
            <p:spPr>
              <a:xfrm>
                <a:off x="5418191" y="4858157"/>
                <a:ext cx="19342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: distance metric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893D39-218A-8F44-9653-364B45700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191" y="4858157"/>
                <a:ext cx="1934247" cy="369332"/>
              </a:xfrm>
              <a:prstGeom prst="rect">
                <a:avLst/>
              </a:prstGeom>
              <a:blipFill>
                <a:blip r:embed="rId8"/>
                <a:stretch>
                  <a:fillRect t="-6667" r="-130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7E058B-36D0-0E42-BD6A-4AB0CB99A3AB}"/>
                  </a:ext>
                </a:extLst>
              </p:cNvPr>
              <p:cNvSpPr txBox="1"/>
              <p:nvPr/>
            </p:nvSpPr>
            <p:spPr>
              <a:xfrm>
                <a:off x="5422456" y="5620785"/>
                <a:ext cx="3640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 : “likelihood width”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7E058B-36D0-0E42-BD6A-4AB0CB99A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456" y="5620785"/>
                <a:ext cx="3640484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EF6A7C7-6731-9740-A7FB-EA245CC350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200" y="1573200"/>
            <a:ext cx="3704493" cy="29635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36F45A3-B873-C841-A2DD-2238075B879C}"/>
                  </a:ext>
                </a:extLst>
              </p:cNvPr>
              <p:cNvSpPr txBox="1"/>
              <p:nvPr/>
            </p:nvSpPr>
            <p:spPr>
              <a:xfrm>
                <a:off x="5379827" y="4684153"/>
                <a:ext cx="3333348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brk m:alnAt="23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36F45A3-B873-C841-A2DD-2238075B8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827" y="4684153"/>
                <a:ext cx="3333348" cy="704552"/>
              </a:xfrm>
              <a:prstGeom prst="rect">
                <a:avLst/>
              </a:prstGeom>
              <a:blipFill>
                <a:blip r:embed="rId11"/>
                <a:stretch>
                  <a:fillRect t="-153571" b="-23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422458-382F-7347-88D4-1D788314EA4C}"/>
                  </a:ext>
                </a:extLst>
              </p:cNvPr>
              <p:cNvSpPr txBox="1"/>
              <p:nvPr/>
            </p:nvSpPr>
            <p:spPr>
              <a:xfrm>
                <a:off x="8339446" y="2964494"/>
                <a:ext cx="3856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422458-382F-7347-88D4-1D788314E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9446" y="2964494"/>
                <a:ext cx="38568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6">
            <a:extLst>
              <a:ext uri="{FF2B5EF4-FFF2-40B4-BE49-F238E27FC236}">
                <a16:creationId xmlns:a16="http://schemas.microsoft.com/office/drawing/2014/main" id="{C253406C-DD1A-F540-BEDF-8616633BF079}"/>
              </a:ext>
            </a:extLst>
          </p:cNvPr>
          <p:cNvSpPr/>
          <p:nvPr/>
        </p:nvSpPr>
        <p:spPr>
          <a:xfrm>
            <a:off x="7660888" y="2626112"/>
            <a:ext cx="797312" cy="434898"/>
          </a:xfrm>
          <a:custGeom>
            <a:avLst/>
            <a:gdLst>
              <a:gd name="connsiteX0" fmla="*/ 797312 w 797312"/>
              <a:gd name="connsiteY0" fmla="*/ 434898 h 434898"/>
              <a:gd name="connsiteX1" fmla="*/ 557561 w 797312"/>
              <a:gd name="connsiteY1" fmla="*/ 217449 h 434898"/>
              <a:gd name="connsiteX2" fmla="*/ 529683 w 797312"/>
              <a:gd name="connsiteY2" fmla="*/ 183995 h 434898"/>
              <a:gd name="connsiteX3" fmla="*/ 468351 w 797312"/>
              <a:gd name="connsiteY3" fmla="*/ 94786 h 434898"/>
              <a:gd name="connsiteX4" fmla="*/ 418171 w 797312"/>
              <a:gd name="connsiteY4" fmla="*/ 61332 h 434898"/>
              <a:gd name="connsiteX5" fmla="*/ 395868 w 797312"/>
              <a:gd name="connsiteY5" fmla="*/ 44605 h 434898"/>
              <a:gd name="connsiteX6" fmla="*/ 362414 w 797312"/>
              <a:gd name="connsiteY6" fmla="*/ 33454 h 434898"/>
              <a:gd name="connsiteX7" fmla="*/ 328961 w 797312"/>
              <a:gd name="connsiteY7" fmla="*/ 22303 h 434898"/>
              <a:gd name="connsiteX8" fmla="*/ 295507 w 797312"/>
              <a:gd name="connsiteY8" fmla="*/ 16727 h 434898"/>
              <a:gd name="connsiteX9" fmla="*/ 206297 w 797312"/>
              <a:gd name="connsiteY9" fmla="*/ 0 h 434898"/>
              <a:gd name="connsiteX10" fmla="*/ 55756 w 797312"/>
              <a:gd name="connsiteY10" fmla="*/ 11151 h 434898"/>
              <a:gd name="connsiteX11" fmla="*/ 16727 w 797312"/>
              <a:gd name="connsiteY11" fmla="*/ 27878 h 434898"/>
              <a:gd name="connsiteX12" fmla="*/ 0 w 797312"/>
              <a:gd name="connsiteY12" fmla="*/ 39029 h 43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312" h="434898">
                <a:moveTo>
                  <a:pt x="797312" y="434898"/>
                </a:moveTo>
                <a:cubicBezTo>
                  <a:pt x="658274" y="320040"/>
                  <a:pt x="680094" y="344883"/>
                  <a:pt x="557561" y="217449"/>
                </a:cubicBezTo>
                <a:cubicBezTo>
                  <a:pt x="547500" y="206986"/>
                  <a:pt x="538182" y="195763"/>
                  <a:pt x="529683" y="183995"/>
                </a:cubicBezTo>
                <a:cubicBezTo>
                  <a:pt x="517152" y="166644"/>
                  <a:pt x="488254" y="118670"/>
                  <a:pt x="468351" y="94786"/>
                </a:cubicBezTo>
                <a:cubicBezTo>
                  <a:pt x="452556" y="75832"/>
                  <a:pt x="444802" y="78279"/>
                  <a:pt x="418171" y="61332"/>
                </a:cubicBezTo>
                <a:cubicBezTo>
                  <a:pt x="410331" y="56343"/>
                  <a:pt x="404180" y="48761"/>
                  <a:pt x="395868" y="44605"/>
                </a:cubicBezTo>
                <a:cubicBezTo>
                  <a:pt x="385354" y="39348"/>
                  <a:pt x="373565" y="37171"/>
                  <a:pt x="362414" y="33454"/>
                </a:cubicBezTo>
                <a:cubicBezTo>
                  <a:pt x="362403" y="33450"/>
                  <a:pt x="328972" y="22305"/>
                  <a:pt x="328961" y="22303"/>
                </a:cubicBezTo>
                <a:cubicBezTo>
                  <a:pt x="317810" y="20444"/>
                  <a:pt x="306619" y="18810"/>
                  <a:pt x="295507" y="16727"/>
                </a:cubicBezTo>
                <a:cubicBezTo>
                  <a:pt x="188560" y="-3326"/>
                  <a:pt x="282368" y="12679"/>
                  <a:pt x="206297" y="0"/>
                </a:cubicBezTo>
                <a:cubicBezTo>
                  <a:pt x="168132" y="2009"/>
                  <a:pt x="100391" y="3036"/>
                  <a:pt x="55756" y="11151"/>
                </a:cubicBezTo>
                <a:cubicBezTo>
                  <a:pt x="44289" y="13236"/>
                  <a:pt x="25696" y="22753"/>
                  <a:pt x="16727" y="27878"/>
                </a:cubicBezTo>
                <a:cubicBezTo>
                  <a:pt x="10909" y="31203"/>
                  <a:pt x="0" y="39029"/>
                  <a:pt x="0" y="39029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4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4" grpId="0"/>
      <p:bldP spid="15" grpId="0" animBg="1"/>
      <p:bldP spid="18" grpId="0" animBg="1"/>
      <p:bldP spid="19" grpId="0"/>
      <p:bldP spid="19" grpId="1"/>
      <p:bldP spid="21" grpId="0"/>
      <p:bldP spid="25" grpId="0"/>
      <p:bldP spid="26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5101211" y="549205"/>
            <a:ext cx="1989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Who am I?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4F1F0F-FC59-EB4D-9A14-55A238A2B11E}"/>
              </a:ext>
            </a:extLst>
          </p:cNvPr>
          <p:cNvSpPr txBox="1"/>
          <p:nvPr/>
        </p:nvSpPr>
        <p:spPr>
          <a:xfrm>
            <a:off x="1402837" y="1720889"/>
            <a:ext cx="917033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Msci</a:t>
            </a:r>
            <a:r>
              <a:rPr lang="en-US" dirty="0"/>
              <a:t> Physics: Queens University Belfast       (2013-2017)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Phd</a:t>
            </a:r>
            <a:r>
              <a:rPr lang="en-US" dirty="0"/>
              <a:t> UQ: Uni of Liverpool/ CCFE                     (2017 – present)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(Working) Thesis: “Uncertainty Quantification in Fusion Neutronics with Imprecise Probabilities”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Mainly interested in: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Uncertainty Propagation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Probabilistic Arithmetic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Dependencies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Nuclear Data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Neutron transport MC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Calibration and V&amp;V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4C1958-015F-BB4C-BC34-6B78F3EA51D9}"/>
              </a:ext>
            </a:extLst>
          </p:cNvPr>
          <p:cNvSpPr txBox="1"/>
          <p:nvPr/>
        </p:nvSpPr>
        <p:spPr>
          <a:xfrm>
            <a:off x="7496944" y="3981331"/>
            <a:ext cx="3920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Contact: </a:t>
            </a:r>
            <a:r>
              <a:rPr lang="en-US" dirty="0">
                <a:hlinkClick r:id="rId2"/>
              </a:rPr>
              <a:t>Ander.Gray@Liverpool.ac.uk</a:t>
            </a:r>
            <a:endParaRPr lang="en-US" dirty="0"/>
          </a:p>
          <a:p>
            <a:r>
              <a:rPr lang="en-US" dirty="0"/>
              <a:t>Projects: </a:t>
            </a:r>
            <a:r>
              <a:rPr lang="en-US" dirty="0">
                <a:hlinkClick r:id="rId3"/>
              </a:rPr>
              <a:t>https://github.com/AnderGray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06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4295346" y="659681"/>
            <a:ext cx="3156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Calibrated Model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1BDD51D-1667-C24A-8B12-ED6CC8EA0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06" y="1389566"/>
            <a:ext cx="5168592" cy="430716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9E20591-1AA8-1244-AED0-8886539AC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04" y="1463597"/>
            <a:ext cx="5109116" cy="4257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8125DE-5A59-ED40-8E8C-107108A86B4C}"/>
              </a:ext>
            </a:extLst>
          </p:cNvPr>
          <p:cNvSpPr txBox="1"/>
          <p:nvPr/>
        </p:nvSpPr>
        <p:spPr>
          <a:xfrm>
            <a:off x="2638606" y="1244456"/>
            <a:ext cx="69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DC1C17-6A76-C949-8562-7949FF9D8683}"/>
              </a:ext>
            </a:extLst>
          </p:cNvPr>
          <p:cNvSpPr txBox="1"/>
          <p:nvPr/>
        </p:nvSpPr>
        <p:spPr>
          <a:xfrm>
            <a:off x="7970254" y="1278931"/>
            <a:ext cx="203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Partial Correlations</a:t>
            </a:r>
          </a:p>
        </p:txBody>
      </p:sp>
      <p:pic>
        <p:nvPicPr>
          <p:cNvPr id="13" name="Picture 12" descr="A picture containing sitting, green, white&#10;&#10;Description automatically generated">
            <a:extLst>
              <a:ext uri="{FF2B5EF4-FFF2-40B4-BE49-F238E27FC236}">
                <a16:creationId xmlns:a16="http://schemas.microsoft.com/office/drawing/2014/main" id="{A5E44AD9-9581-284E-AFBE-D5C5141A6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74" y="1613787"/>
            <a:ext cx="5109116" cy="42575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E97870-F0BF-FA40-811C-8B38C6D7B09F}"/>
              </a:ext>
            </a:extLst>
          </p:cNvPr>
          <p:cNvSpPr txBox="1"/>
          <p:nvPr/>
        </p:nvSpPr>
        <p:spPr>
          <a:xfrm>
            <a:off x="8051109" y="1278931"/>
            <a:ext cx="186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Epistemic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3C8360F1-1004-894D-A0C8-1D741DB23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2" y="1612979"/>
            <a:ext cx="4948540" cy="39588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1E812F-A038-944E-8014-27E05A6634E0}"/>
              </a:ext>
            </a:extLst>
          </p:cNvPr>
          <p:cNvSpPr txBox="1"/>
          <p:nvPr/>
        </p:nvSpPr>
        <p:spPr>
          <a:xfrm>
            <a:off x="2190869" y="1243647"/>
            <a:ext cx="183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Calibrated output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3BC7284D-2A52-1F40-9E54-45D34D133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00" y="1648800"/>
            <a:ext cx="5283820" cy="42270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4333B0D-D4BF-C544-A60C-4F6DC7AB7554}"/>
              </a:ext>
            </a:extLst>
          </p:cNvPr>
          <p:cNvSpPr txBox="1"/>
          <p:nvPr/>
        </p:nvSpPr>
        <p:spPr>
          <a:xfrm>
            <a:off x="8503200" y="127440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1 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CB15E7-7483-1042-A938-A76FE83A80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800" y="1648800"/>
            <a:ext cx="5283818" cy="42270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1EF6535-0E64-2740-96F1-5FBD51103555}"/>
              </a:ext>
            </a:extLst>
          </p:cNvPr>
          <p:cNvSpPr txBox="1"/>
          <p:nvPr/>
        </p:nvSpPr>
        <p:spPr>
          <a:xfrm>
            <a:off x="7876903" y="54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173F5F-653A-A049-A545-D33730D6D6F3}"/>
              </a:ext>
            </a:extLst>
          </p:cNvPr>
          <p:cNvSpPr txBox="1"/>
          <p:nvPr/>
        </p:nvSpPr>
        <p:spPr>
          <a:xfrm>
            <a:off x="8503200" y="127440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2s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22BDA49-73FF-5947-8514-BE789A49BB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800" y="1612800"/>
            <a:ext cx="5283818" cy="422705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8A76DC6-2501-2F4E-B242-7ADFD33A2CCB}"/>
              </a:ext>
            </a:extLst>
          </p:cNvPr>
          <p:cNvSpPr txBox="1"/>
          <p:nvPr/>
        </p:nvSpPr>
        <p:spPr>
          <a:xfrm>
            <a:off x="8503200" y="127440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3s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08ED23-1605-7446-A851-B446F5D299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800" y="1648800"/>
            <a:ext cx="5283817" cy="422705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2529EB8-E659-DB47-8D36-A2C38304265F}"/>
              </a:ext>
            </a:extLst>
          </p:cNvPr>
          <p:cNvSpPr txBox="1"/>
          <p:nvPr/>
        </p:nvSpPr>
        <p:spPr>
          <a:xfrm>
            <a:off x="8503200" y="127440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4s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F4BCA65-EC92-DC4A-B487-B0CE6F97B2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800" y="1648800"/>
            <a:ext cx="5283817" cy="42270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420179A-F116-BD4B-9D9B-05FE61F2D49B}"/>
              </a:ext>
            </a:extLst>
          </p:cNvPr>
          <p:cNvSpPr txBox="1"/>
          <p:nvPr/>
        </p:nvSpPr>
        <p:spPr>
          <a:xfrm>
            <a:off x="8503200" y="127440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5s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5D82A1B9-73DD-914C-A3CA-BB4C8DA50D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1" y="1133626"/>
            <a:ext cx="5830305" cy="478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4" grpId="1"/>
      <p:bldP spid="17" grpId="0"/>
      <p:bldP spid="20" grpId="0"/>
      <p:bldP spid="20" grpId="1"/>
      <p:bldP spid="25" grpId="0"/>
      <p:bldP spid="25" grpId="1"/>
      <p:bldP spid="27" grpId="0"/>
      <p:bldP spid="27" grpId="1"/>
      <p:bldP spid="29" grpId="0"/>
      <p:bldP spid="29" grpId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5011448" y="549205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Conclusions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A9B8FC-E04D-1241-82A5-D63B4299553D}"/>
              </a:ext>
            </a:extLst>
          </p:cNvPr>
          <p:cNvSpPr txBox="1"/>
          <p:nvPr/>
        </p:nvSpPr>
        <p:spPr>
          <a:xfrm>
            <a:off x="1184014" y="1839131"/>
            <a:ext cx="776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Transitional MCMC can overcome some issues with Metropolis – Hastings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46CD79-A74F-F349-B700-6143B2319413}"/>
              </a:ext>
            </a:extLst>
          </p:cNvPr>
          <p:cNvSpPr txBox="1"/>
          <p:nvPr/>
        </p:nvSpPr>
        <p:spPr>
          <a:xfrm>
            <a:off x="2094556" y="2389475"/>
            <a:ext cx="776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Can sample complicated posteriors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8119D7-39F0-5748-BD4B-759BF69D6BFF}"/>
              </a:ext>
            </a:extLst>
          </p:cNvPr>
          <p:cNvSpPr txBox="1"/>
          <p:nvPr/>
        </p:nvSpPr>
        <p:spPr>
          <a:xfrm>
            <a:off x="2094556" y="2857043"/>
            <a:ext cx="776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Good in high dimensions (within reason)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F6489D-C3BC-C54E-BB45-4D442D021CB8}"/>
              </a:ext>
            </a:extLst>
          </p:cNvPr>
          <p:cNvSpPr txBox="1"/>
          <p:nvPr/>
        </p:nvSpPr>
        <p:spPr>
          <a:xfrm>
            <a:off x="2094556" y="3324611"/>
            <a:ext cx="776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Proposal selected by algorithm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0077F3-F8F7-004F-BDE8-35C8CB7A68B6}"/>
              </a:ext>
            </a:extLst>
          </p:cNvPr>
          <p:cNvSpPr txBox="1"/>
          <p:nvPr/>
        </p:nvSpPr>
        <p:spPr>
          <a:xfrm>
            <a:off x="2094556" y="3766136"/>
            <a:ext cx="776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Straightforward to </a:t>
            </a:r>
            <a:r>
              <a:rPr lang="en-US" dirty="0" err="1"/>
              <a:t>parallelise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C058E7-E1BC-8740-85FE-D3E4647F71DD}"/>
              </a:ext>
            </a:extLst>
          </p:cNvPr>
          <p:cNvSpPr txBox="1"/>
          <p:nvPr/>
        </p:nvSpPr>
        <p:spPr>
          <a:xfrm>
            <a:off x="2094556" y="4246220"/>
            <a:ext cx="776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Gives the Evidence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D1F05-E24E-974B-8BF8-814C3D1F3935}"/>
              </a:ext>
            </a:extLst>
          </p:cNvPr>
          <p:cNvSpPr txBox="1"/>
          <p:nvPr/>
        </p:nvSpPr>
        <p:spPr>
          <a:xfrm>
            <a:off x="1184014" y="5620195"/>
            <a:ext cx="776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Python/ Julia package coming in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2FC1AC-4C50-5C43-98D9-242C144B3ACD}"/>
              </a:ext>
            </a:extLst>
          </p:cNvPr>
          <p:cNvSpPr txBox="1"/>
          <p:nvPr/>
        </p:nvSpPr>
        <p:spPr>
          <a:xfrm>
            <a:off x="1184014" y="5152627"/>
            <a:ext cx="776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OpenCossan</a:t>
            </a:r>
            <a:r>
              <a:rPr lang="en-US" dirty="0"/>
              <a:t> (MATLAB): General UQ toolbox. TMCMC available in dev branch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EA7C1-875B-9743-98A1-6934D73EB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707" y="4207446"/>
            <a:ext cx="3884929" cy="69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2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5089576" y="549205"/>
            <a:ext cx="2012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References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2E0C27-14C1-E445-B2D0-D9BCABA6EB97}"/>
              </a:ext>
            </a:extLst>
          </p:cNvPr>
          <p:cNvSpPr txBox="1"/>
          <p:nvPr/>
        </p:nvSpPr>
        <p:spPr>
          <a:xfrm>
            <a:off x="1621848" y="2174327"/>
            <a:ext cx="9920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Ching, J., &amp; Chen, Y. C. (2007). Transitional Markov chain Monte Carlo method for Bayesian model updating, model class selection, and model averaging. </a:t>
            </a:r>
            <a:r>
              <a:rPr lang="en-GB" sz="1200" i="1" dirty="0"/>
              <a:t>Journal of engineering mechanics</a:t>
            </a:r>
            <a:r>
              <a:rPr lang="en-GB" sz="1200" dirty="0"/>
              <a:t>, </a:t>
            </a:r>
            <a:r>
              <a:rPr lang="en-GB" sz="1200" i="1" dirty="0"/>
              <a:t>133</a:t>
            </a:r>
            <a:r>
              <a:rPr lang="en-GB" sz="1200" dirty="0"/>
              <a:t>(7), 816-832.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10E367-2744-E24E-9E71-2880CF05DE4A}"/>
              </a:ext>
            </a:extLst>
          </p:cNvPr>
          <p:cNvSpPr txBox="1"/>
          <p:nvPr/>
        </p:nvSpPr>
        <p:spPr>
          <a:xfrm>
            <a:off x="805133" y="2179883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TMCMC: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71BFBE-BF93-FB40-901C-CCC4437344F0}"/>
              </a:ext>
            </a:extLst>
          </p:cNvPr>
          <p:cNvSpPr txBox="1"/>
          <p:nvPr/>
        </p:nvSpPr>
        <p:spPr>
          <a:xfrm>
            <a:off x="897113" y="3749550"/>
            <a:ext cx="574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NASA: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4E734-A8B1-A343-BD83-FC05A7196607}"/>
              </a:ext>
            </a:extLst>
          </p:cNvPr>
          <p:cNvSpPr txBox="1"/>
          <p:nvPr/>
        </p:nvSpPr>
        <p:spPr>
          <a:xfrm>
            <a:off x="1616014" y="3676339"/>
            <a:ext cx="9201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Gray, A., Wimbush, A., DeAngelis, M., Hristov, P. O., </a:t>
            </a:r>
            <a:r>
              <a:rPr lang="en-GB" sz="1200" dirty="0" err="1"/>
              <a:t>Miralles-Dolz</a:t>
            </a:r>
            <a:r>
              <a:rPr lang="en-GB" sz="1200" dirty="0"/>
              <a:t>, E., Calleja, D., &amp; </a:t>
            </a:r>
            <a:r>
              <a:rPr lang="en-GB" sz="1200" dirty="0" err="1"/>
              <a:t>Rocchetta</a:t>
            </a:r>
            <a:r>
              <a:rPr lang="en-GB" sz="1200" dirty="0"/>
              <a:t>, R. Bayesian calibration and probability bounds analysis solution to the Nasa 2020 UQ challenge on optimization under uncertainty.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FF390F-6D76-C34D-AE16-1CD6901CB7F9}"/>
              </a:ext>
            </a:extLst>
          </p:cNvPr>
          <p:cNvSpPr txBox="1"/>
          <p:nvPr/>
        </p:nvSpPr>
        <p:spPr>
          <a:xfrm>
            <a:off x="506108" y="4884055"/>
            <a:ext cx="96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Area Metric: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FF156-9523-6E43-BAAD-60F8C5678FD3}"/>
              </a:ext>
            </a:extLst>
          </p:cNvPr>
          <p:cNvSpPr txBox="1"/>
          <p:nvPr/>
        </p:nvSpPr>
        <p:spPr>
          <a:xfrm>
            <a:off x="1616014" y="4831666"/>
            <a:ext cx="944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Ferson</a:t>
            </a:r>
            <a:r>
              <a:rPr lang="en-GB" sz="1200" dirty="0"/>
              <a:t>, S., Oberkampf, W. L., &amp; Ginzburg, L. (2008). Model validation and predictive capability for the thermal challenge problem. </a:t>
            </a:r>
            <a:r>
              <a:rPr lang="en-GB" sz="1200" i="1" dirty="0"/>
              <a:t>Computer Methods in Applied Mechanics and Engineering</a:t>
            </a:r>
            <a:r>
              <a:rPr lang="en-GB" sz="1200" dirty="0"/>
              <a:t>, </a:t>
            </a:r>
            <a:r>
              <a:rPr lang="en-GB" sz="1200" i="1" dirty="0"/>
              <a:t>197</a:t>
            </a:r>
            <a:r>
              <a:rPr lang="en-GB" sz="1200" dirty="0"/>
              <a:t>(29-32), 2408-2430.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A7A88-9880-BE42-884F-2B1F000BA173}"/>
              </a:ext>
            </a:extLst>
          </p:cNvPr>
          <p:cNvSpPr txBox="1"/>
          <p:nvPr/>
        </p:nvSpPr>
        <p:spPr>
          <a:xfrm>
            <a:off x="1616014" y="4180142"/>
            <a:ext cx="916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Bi, S., </a:t>
            </a:r>
            <a:r>
              <a:rPr lang="en-GB" sz="1200" dirty="0" err="1"/>
              <a:t>Broggi</a:t>
            </a:r>
            <a:r>
              <a:rPr lang="en-GB" sz="1200" dirty="0"/>
              <a:t>, M., &amp; Beer, M. (2019). The role of the Bhattacharyya distance in stochastic model updating. </a:t>
            </a:r>
            <a:r>
              <a:rPr lang="en-GB" sz="1200" i="1" dirty="0"/>
              <a:t>Mechanical Systems and Signal Processing</a:t>
            </a:r>
            <a:r>
              <a:rPr lang="en-GB" sz="1200" dirty="0"/>
              <a:t>, </a:t>
            </a:r>
            <a:r>
              <a:rPr lang="en-GB" sz="1200" i="1" dirty="0"/>
              <a:t>117</a:t>
            </a:r>
            <a:r>
              <a:rPr lang="en-GB" sz="1200" dirty="0"/>
              <a:t>, 437-452.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F3349A-2365-364D-BC71-2C21200BA54B}"/>
              </a:ext>
            </a:extLst>
          </p:cNvPr>
          <p:cNvSpPr txBox="1"/>
          <p:nvPr/>
        </p:nvSpPr>
        <p:spPr>
          <a:xfrm>
            <a:off x="265513" y="4219246"/>
            <a:ext cx="1584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2- loop updating: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9A4D6-9CB9-1148-A040-60418849EB7F}"/>
              </a:ext>
            </a:extLst>
          </p:cNvPr>
          <p:cNvSpPr txBox="1"/>
          <p:nvPr/>
        </p:nvSpPr>
        <p:spPr>
          <a:xfrm>
            <a:off x="7622031" y="5161054"/>
            <a:ext cx="3920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Contact: </a:t>
            </a:r>
            <a:r>
              <a:rPr lang="en-US" dirty="0">
                <a:hlinkClick r:id="rId2"/>
              </a:rPr>
              <a:t>Ander.Gray@Liverpool.ac.uk</a:t>
            </a:r>
            <a:endParaRPr lang="en-US" dirty="0"/>
          </a:p>
          <a:p>
            <a:r>
              <a:rPr lang="en-US" dirty="0"/>
              <a:t>Projects: </a:t>
            </a:r>
            <a:r>
              <a:rPr lang="en-US" dirty="0">
                <a:hlinkClick r:id="rId3"/>
              </a:rPr>
              <a:t>https://github.com/AnderGray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58695F-DC67-CC40-92EE-1CE645DA6D8E}"/>
              </a:ext>
            </a:extLst>
          </p:cNvPr>
          <p:cNvSpPr txBox="1"/>
          <p:nvPr/>
        </p:nvSpPr>
        <p:spPr>
          <a:xfrm>
            <a:off x="1627585" y="2915831"/>
            <a:ext cx="914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Balch, Michael Scott, Ryan Martin, and Scott </a:t>
            </a:r>
            <a:r>
              <a:rPr lang="en-GB" sz="1200" dirty="0" err="1"/>
              <a:t>Ferson</a:t>
            </a:r>
            <a:r>
              <a:rPr lang="en-GB" sz="1200" dirty="0"/>
              <a:t>. "Satellite conjunction analysis and the false confidence theorem." </a:t>
            </a:r>
            <a:r>
              <a:rPr lang="en-GB" sz="1200" i="1" dirty="0"/>
              <a:t>Proceedings of the Royal Society A</a:t>
            </a:r>
            <a:r>
              <a:rPr lang="en-GB" sz="1200" dirty="0"/>
              <a:t> 475.2227 (2019): 20180565.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F5C3C-4645-6A44-866A-176A19E5D9B0}"/>
              </a:ext>
            </a:extLst>
          </p:cNvPr>
          <p:cNvSpPr txBox="1"/>
          <p:nvPr/>
        </p:nvSpPr>
        <p:spPr>
          <a:xfrm>
            <a:off x="618415" y="2933258"/>
            <a:ext cx="1443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Bayesian false confidence:</a:t>
            </a:r>
          </a:p>
        </p:txBody>
      </p:sp>
    </p:spTree>
    <p:extLst>
      <p:ext uri="{BB962C8B-B14F-4D97-AF65-F5344CB8AC3E}">
        <p14:creationId xmlns:p14="http://schemas.microsoft.com/office/powerpoint/2010/main" val="116836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4367424" y="549205"/>
            <a:ext cx="3457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Acknowledgements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9A4D6-9CB9-1148-A040-60418849EB7F}"/>
              </a:ext>
            </a:extLst>
          </p:cNvPr>
          <p:cNvSpPr txBox="1"/>
          <p:nvPr/>
        </p:nvSpPr>
        <p:spPr>
          <a:xfrm>
            <a:off x="7622031" y="5161054"/>
            <a:ext cx="3920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Contact: </a:t>
            </a:r>
            <a:r>
              <a:rPr lang="en-US" dirty="0">
                <a:hlinkClick r:id="rId2"/>
              </a:rPr>
              <a:t>Ander.Gray@Liverpool.ac.uk</a:t>
            </a:r>
            <a:endParaRPr lang="en-US" dirty="0"/>
          </a:p>
          <a:p>
            <a:r>
              <a:rPr lang="en-US" dirty="0"/>
              <a:t>Projects: </a:t>
            </a:r>
            <a:r>
              <a:rPr lang="en-US" dirty="0">
                <a:hlinkClick r:id="rId3"/>
              </a:rPr>
              <a:t>https://github.com/AnderGray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948652-440A-D847-BC74-8CF2CFCAE1A6}"/>
              </a:ext>
            </a:extLst>
          </p:cNvPr>
          <p:cNvSpPr txBox="1"/>
          <p:nvPr/>
        </p:nvSpPr>
        <p:spPr>
          <a:xfrm>
            <a:off x="1481568" y="2224187"/>
            <a:ext cx="100605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Andrew Davis, </a:t>
            </a:r>
            <a:r>
              <a:rPr lang="en-US" dirty="0" err="1"/>
              <a:t>Culham</a:t>
            </a:r>
            <a:r>
              <a:rPr lang="en-US" dirty="0"/>
              <a:t> Centre for Fusion Energy, UKAEA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Scott </a:t>
            </a:r>
            <a:r>
              <a:rPr lang="en-US" dirty="0" err="1"/>
              <a:t>Ferson</a:t>
            </a:r>
            <a:r>
              <a:rPr lang="en-US" dirty="0"/>
              <a:t>, Institute for Risk and Uncertainty, University of Liverpool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NASA challenge collaborators: Marco De Angelis, Roberto </a:t>
            </a:r>
            <a:r>
              <a:rPr lang="en-US" dirty="0" err="1"/>
              <a:t>Rocchetta</a:t>
            </a:r>
            <a:r>
              <a:rPr lang="en-US" dirty="0"/>
              <a:t>, Alexander Wimbush, Enrique </a:t>
            </a:r>
            <a:r>
              <a:rPr lang="en-US" dirty="0" err="1"/>
              <a:t>Miralles-Dolz</a:t>
            </a:r>
            <a:r>
              <a:rPr lang="en-US" dirty="0"/>
              <a:t>, Peter Hristov, Dominic Calleja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Funding support from EUROATOM and EPSRC, through </a:t>
            </a:r>
            <a:r>
              <a:rPr lang="en-US" dirty="0" err="1"/>
              <a:t>iCase</a:t>
            </a:r>
            <a:r>
              <a:rPr lang="en-US" dirty="0"/>
              <a:t> studentship award and grand agreement No. </a:t>
            </a:r>
            <a:r>
              <a:rPr lang="en-GB" dirty="0"/>
              <a:t>633053 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231D75-B20E-274D-AAFD-AEC0234E190B}"/>
                  </a:ext>
                </a:extLst>
              </p:cNvPr>
              <p:cNvSpPr txBox="1"/>
              <p:nvPr/>
            </p:nvSpPr>
            <p:spPr>
              <a:xfrm>
                <a:off x="4806518" y="549205"/>
                <a:ext cx="2579039" cy="624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Calculating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231D75-B20E-274D-AAFD-AEC0234E1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518" y="549205"/>
                <a:ext cx="2579039" cy="624338"/>
              </a:xfrm>
              <a:prstGeom prst="rect">
                <a:avLst/>
              </a:prstGeom>
              <a:blipFill>
                <a:blip r:embed="rId2"/>
                <a:stretch>
                  <a:fillRect l="-5392" t="-1400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BDB89C7-E927-BB4A-8B8B-FD4B0BB47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81" y="3912243"/>
            <a:ext cx="3745928" cy="825621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36A44A0-949A-B448-A65A-AE13FCFB7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29" y="2165706"/>
            <a:ext cx="5177742" cy="10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6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4525117" y="549205"/>
            <a:ext cx="3141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Inverse problems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B802699-2953-D144-893D-AF925EC86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00" y="1227600"/>
            <a:ext cx="5231744" cy="435978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3B8833F-848B-694D-87E8-9A205CA4488A}"/>
              </a:ext>
            </a:extLst>
          </p:cNvPr>
          <p:cNvGrpSpPr/>
          <p:nvPr/>
        </p:nvGrpSpPr>
        <p:grpSpPr>
          <a:xfrm>
            <a:off x="5196347" y="2958479"/>
            <a:ext cx="1421745" cy="584775"/>
            <a:chOff x="5138338" y="3120020"/>
            <a:chExt cx="1421745" cy="58477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EB2618E-8C8D-6E40-8771-A19C3C504058}"/>
                </a:ext>
              </a:extLst>
            </p:cNvPr>
            <p:cNvSpPr/>
            <p:nvPr/>
          </p:nvSpPr>
          <p:spPr>
            <a:xfrm>
              <a:off x="5138338" y="3120020"/>
              <a:ext cx="1421745" cy="58477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623E9D1-CA80-1C43-AE20-E36F4044D5A6}"/>
                    </a:ext>
                  </a:extLst>
                </p:cNvPr>
                <p:cNvSpPr txBox="1"/>
                <p:nvPr/>
              </p:nvSpPr>
              <p:spPr>
                <a:xfrm>
                  <a:off x="5314413" y="3214899"/>
                  <a:ext cx="112889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623E9D1-CA80-1C43-AE20-E36F4044D5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4413" y="3214899"/>
                  <a:ext cx="1128899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8BAA398-164F-DA48-BA89-98451B8F556E}"/>
              </a:ext>
            </a:extLst>
          </p:cNvPr>
          <p:cNvSpPr/>
          <p:nvPr/>
        </p:nvSpPr>
        <p:spPr>
          <a:xfrm>
            <a:off x="6794167" y="3128404"/>
            <a:ext cx="690224" cy="198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A2872BD4-F8B8-684E-9E21-1335F35C9CF0}"/>
              </a:ext>
            </a:extLst>
          </p:cNvPr>
          <p:cNvSpPr/>
          <p:nvPr/>
        </p:nvSpPr>
        <p:spPr>
          <a:xfrm>
            <a:off x="4330048" y="3126959"/>
            <a:ext cx="690224" cy="198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CE0F03-F5FD-BB44-B84D-AA48734585D3}"/>
                  </a:ext>
                </a:extLst>
              </p:cNvPr>
              <p:cNvSpPr txBox="1"/>
              <p:nvPr/>
            </p:nvSpPr>
            <p:spPr>
              <a:xfrm>
                <a:off x="8601259" y="5218510"/>
                <a:ext cx="4624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CE0F03-F5FD-BB44-B84D-AA4873458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1259" y="5218510"/>
                <a:ext cx="462434" cy="369332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B2472B-CF23-A542-B3F8-073D6C517C5B}"/>
                  </a:ext>
                </a:extLst>
              </p:cNvPr>
              <p:cNvSpPr txBox="1"/>
              <p:nvPr/>
            </p:nvSpPr>
            <p:spPr>
              <a:xfrm>
                <a:off x="7139279" y="4132046"/>
                <a:ext cx="4677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B2472B-CF23-A542-B3F8-073D6C517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279" y="4132046"/>
                <a:ext cx="467756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E69B808D-817D-064D-AB10-FD984BFE2D61}"/>
              </a:ext>
            </a:extLst>
          </p:cNvPr>
          <p:cNvSpPr/>
          <p:nvPr/>
        </p:nvSpPr>
        <p:spPr>
          <a:xfrm>
            <a:off x="1268361" y="2011680"/>
            <a:ext cx="2707804" cy="2713703"/>
          </a:xfrm>
          <a:prstGeom prst="rect">
            <a:avLst/>
          </a:prstGeom>
          <a:ln w="4762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EA6903-DE4B-7D41-9E8E-6C4F7BC4CB9B}"/>
              </a:ext>
            </a:extLst>
          </p:cNvPr>
          <p:cNvGrpSpPr/>
          <p:nvPr/>
        </p:nvGrpSpPr>
        <p:grpSpPr>
          <a:xfrm>
            <a:off x="5230759" y="4024324"/>
            <a:ext cx="1421745" cy="584775"/>
            <a:chOff x="5138338" y="3120020"/>
            <a:chExt cx="1421745" cy="58477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239B702-8FF7-494C-8EA5-0C2062183E8D}"/>
                </a:ext>
              </a:extLst>
            </p:cNvPr>
            <p:cNvSpPr/>
            <p:nvPr/>
          </p:nvSpPr>
          <p:spPr>
            <a:xfrm>
              <a:off x="5138338" y="3120020"/>
              <a:ext cx="1421745" cy="584775"/>
            </a:xfrm>
            <a:prstGeom prst="roundRect">
              <a:avLst/>
            </a:prstGeom>
            <a:solidFill>
              <a:srgbClr val="DF807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489AC61-1C3C-2C43-A8A5-27DA283B3DB3}"/>
                    </a:ext>
                  </a:extLst>
                </p:cNvPr>
                <p:cNvSpPr txBox="1"/>
                <p:nvPr/>
              </p:nvSpPr>
              <p:spPr>
                <a:xfrm>
                  <a:off x="5194709" y="3227741"/>
                  <a:ext cx="13653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489AC61-1C3C-2C43-A8A5-27DA283B3D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709" y="3227741"/>
                  <a:ext cx="136537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ight Arrow 20">
            <a:extLst>
              <a:ext uri="{FF2B5EF4-FFF2-40B4-BE49-F238E27FC236}">
                <a16:creationId xmlns:a16="http://schemas.microsoft.com/office/drawing/2014/main" id="{B975567E-5974-1241-90B9-9834F8F50B4A}"/>
              </a:ext>
            </a:extLst>
          </p:cNvPr>
          <p:cNvSpPr/>
          <p:nvPr/>
        </p:nvSpPr>
        <p:spPr>
          <a:xfrm rot="10800000">
            <a:off x="4330048" y="4217295"/>
            <a:ext cx="690224" cy="198832"/>
          </a:xfrm>
          <a:prstGeom prst="rightArrow">
            <a:avLst/>
          </a:prstGeom>
          <a:solidFill>
            <a:srgbClr val="DF8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624838EF-4CE8-5642-847C-AD49403A57DC}"/>
              </a:ext>
            </a:extLst>
          </p:cNvPr>
          <p:cNvSpPr/>
          <p:nvPr/>
        </p:nvSpPr>
        <p:spPr>
          <a:xfrm rot="10800000">
            <a:off x="6730255" y="4217295"/>
            <a:ext cx="409024" cy="198832"/>
          </a:xfrm>
          <a:prstGeom prst="rightArrow">
            <a:avLst/>
          </a:prstGeom>
          <a:solidFill>
            <a:srgbClr val="DF8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C47C7B3-A9F7-2247-9932-B8E3F86FF2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r="6390"/>
          <a:stretch/>
        </p:blipFill>
        <p:spPr>
          <a:xfrm>
            <a:off x="265466" y="1635486"/>
            <a:ext cx="4012042" cy="3833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20461F3-04E8-6245-A16F-EC35F9C39D60}"/>
                  </a:ext>
                </a:extLst>
              </p:cNvPr>
              <p:cNvSpPr txBox="1"/>
              <p:nvPr/>
            </p:nvSpPr>
            <p:spPr>
              <a:xfrm>
                <a:off x="1192499" y="5051965"/>
                <a:ext cx="4607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20461F3-04E8-6245-A16F-EC35F9C39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499" y="5051965"/>
                <a:ext cx="46076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8198167-B474-7542-A046-805F97687794}"/>
                  </a:ext>
                </a:extLst>
              </p:cNvPr>
              <p:cNvSpPr txBox="1"/>
              <p:nvPr/>
            </p:nvSpPr>
            <p:spPr>
              <a:xfrm>
                <a:off x="119874" y="4132045"/>
                <a:ext cx="4660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8198167-B474-7542-A046-805F97687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74" y="4132045"/>
                <a:ext cx="46608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D1A0773C-33F7-EB4C-8729-B5FB3AE1CA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9" b="8460"/>
          <a:stretch/>
        </p:blipFill>
        <p:spPr>
          <a:xfrm>
            <a:off x="7683114" y="1227600"/>
            <a:ext cx="4611830" cy="399091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5D6E515-ABA8-564A-9DF9-FD2DF336D5AB}"/>
              </a:ext>
            </a:extLst>
          </p:cNvPr>
          <p:cNvSpPr/>
          <p:nvPr/>
        </p:nvSpPr>
        <p:spPr>
          <a:xfrm>
            <a:off x="4235737" y="3905373"/>
            <a:ext cx="2979174" cy="926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/>
      <p:bldP spid="27" grpId="0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DB9C1-DF0C-3740-AE2C-916923920F79}"/>
              </a:ext>
            </a:extLst>
          </p:cNvPr>
          <p:cNvSpPr txBox="1"/>
          <p:nvPr/>
        </p:nvSpPr>
        <p:spPr>
          <a:xfrm>
            <a:off x="4435347" y="549205"/>
            <a:ext cx="3321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Bayesian updating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7BAE67-71E4-0342-A654-228CD9101F32}"/>
                  </a:ext>
                </a:extLst>
              </p:cNvPr>
              <p:cNvSpPr txBox="1"/>
              <p:nvPr/>
            </p:nvSpPr>
            <p:spPr>
              <a:xfrm>
                <a:off x="1956219" y="2462127"/>
                <a:ext cx="8279562" cy="1243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2400" b="0" dirty="0"/>
              </a:p>
              <a:p>
                <a:endParaRPr lang="en-GB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7BAE67-71E4-0342-A654-228CD9101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219" y="2462127"/>
                <a:ext cx="8279562" cy="12439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50078BC5-CC7D-3D48-AEBF-8E3EBD6AB866}"/>
              </a:ext>
            </a:extLst>
          </p:cNvPr>
          <p:cNvGrpSpPr/>
          <p:nvPr/>
        </p:nvGrpSpPr>
        <p:grpSpPr>
          <a:xfrm>
            <a:off x="6919943" y="1896272"/>
            <a:ext cx="5534904" cy="1200329"/>
            <a:chOff x="6919943" y="1896272"/>
            <a:chExt cx="5534904" cy="120032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FCA149-2FEC-FE49-85AB-3625413C456B}"/>
                </a:ext>
              </a:extLst>
            </p:cNvPr>
            <p:cNvSpPr txBox="1"/>
            <p:nvPr/>
          </p:nvSpPr>
          <p:spPr>
            <a:xfrm>
              <a:off x="8792754" y="1896272"/>
              <a:ext cx="36620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Prior: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“knowledge before data”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Pre-calibration</a:t>
              </a:r>
            </a:p>
            <a:p>
              <a:endParaRPr lang="en-US" dirty="0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A7C3416-6A3B-B942-A7E2-C07F5FF4B0AB}"/>
                </a:ext>
              </a:extLst>
            </p:cNvPr>
            <p:cNvSpPr/>
            <p:nvPr/>
          </p:nvSpPr>
          <p:spPr>
            <a:xfrm>
              <a:off x="6919943" y="2496436"/>
              <a:ext cx="637131" cy="39424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AAF33F0-E1B6-3947-8F74-942EB8E5C60B}"/>
                </a:ext>
              </a:extLst>
            </p:cNvPr>
            <p:cNvSpPr/>
            <p:nvPr/>
          </p:nvSpPr>
          <p:spPr>
            <a:xfrm>
              <a:off x="8792754" y="1964375"/>
              <a:ext cx="2781780" cy="92332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448E98E-5C99-3A4D-9816-468DB94B74E9}"/>
                </a:ext>
              </a:extLst>
            </p:cNvPr>
            <p:cNvSpPr/>
            <p:nvPr/>
          </p:nvSpPr>
          <p:spPr>
            <a:xfrm>
              <a:off x="7598369" y="2352650"/>
              <a:ext cx="1173972" cy="338586"/>
            </a:xfrm>
            <a:custGeom>
              <a:avLst/>
              <a:gdLst>
                <a:gd name="connsiteX0" fmla="*/ 1173972 w 1173972"/>
                <a:gd name="connsiteY0" fmla="*/ 107381 h 338586"/>
                <a:gd name="connsiteX1" fmla="*/ 1150374 w 1173972"/>
                <a:gd name="connsiteY1" fmla="*/ 77884 h 338586"/>
                <a:gd name="connsiteX2" fmla="*/ 1132676 w 1173972"/>
                <a:gd name="connsiteY2" fmla="*/ 71985 h 338586"/>
                <a:gd name="connsiteX3" fmla="*/ 1109079 w 1173972"/>
                <a:gd name="connsiteY3" fmla="*/ 60186 h 338586"/>
                <a:gd name="connsiteX4" fmla="*/ 1061884 w 1173972"/>
                <a:gd name="connsiteY4" fmla="*/ 48387 h 338586"/>
                <a:gd name="connsiteX5" fmla="*/ 996991 w 1173972"/>
                <a:gd name="connsiteY5" fmla="*/ 30689 h 338586"/>
                <a:gd name="connsiteX6" fmla="*/ 961595 w 1173972"/>
                <a:gd name="connsiteY6" fmla="*/ 18891 h 338586"/>
                <a:gd name="connsiteX7" fmla="*/ 814111 w 1173972"/>
                <a:gd name="connsiteY7" fmla="*/ 1193 h 338586"/>
                <a:gd name="connsiteX8" fmla="*/ 613533 w 1173972"/>
                <a:gd name="connsiteY8" fmla="*/ 12991 h 338586"/>
                <a:gd name="connsiteX9" fmla="*/ 566338 w 1173972"/>
                <a:gd name="connsiteY9" fmla="*/ 36589 h 338586"/>
                <a:gd name="connsiteX10" fmla="*/ 519143 w 1173972"/>
                <a:gd name="connsiteY10" fmla="*/ 95582 h 338586"/>
                <a:gd name="connsiteX11" fmla="*/ 501445 w 1173972"/>
                <a:gd name="connsiteY11" fmla="*/ 130978 h 338586"/>
                <a:gd name="connsiteX12" fmla="*/ 495546 w 1173972"/>
                <a:gd name="connsiteY12" fmla="*/ 148676 h 338586"/>
                <a:gd name="connsiteX13" fmla="*/ 471948 w 1173972"/>
                <a:gd name="connsiteY13" fmla="*/ 184073 h 338586"/>
                <a:gd name="connsiteX14" fmla="*/ 460150 w 1173972"/>
                <a:gd name="connsiteY14" fmla="*/ 201771 h 338586"/>
                <a:gd name="connsiteX15" fmla="*/ 412955 w 1173972"/>
                <a:gd name="connsiteY15" fmla="*/ 260764 h 338586"/>
                <a:gd name="connsiteX16" fmla="*/ 353961 w 1173972"/>
                <a:gd name="connsiteY16" fmla="*/ 284362 h 338586"/>
                <a:gd name="connsiteX17" fmla="*/ 300867 w 1173972"/>
                <a:gd name="connsiteY17" fmla="*/ 296160 h 338586"/>
                <a:gd name="connsiteX18" fmla="*/ 283169 w 1173972"/>
                <a:gd name="connsiteY18" fmla="*/ 302060 h 338586"/>
                <a:gd name="connsiteX19" fmla="*/ 230075 w 1173972"/>
                <a:gd name="connsiteY19" fmla="*/ 313858 h 338586"/>
                <a:gd name="connsiteX20" fmla="*/ 171081 w 1173972"/>
                <a:gd name="connsiteY20" fmla="*/ 319758 h 338586"/>
                <a:gd name="connsiteX21" fmla="*/ 0 w 1173972"/>
                <a:gd name="connsiteY21" fmla="*/ 331556 h 33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3972" h="338586">
                  <a:moveTo>
                    <a:pt x="1173972" y="107381"/>
                  </a:moveTo>
                  <a:cubicBezTo>
                    <a:pt x="1166106" y="97549"/>
                    <a:pt x="1159934" y="86078"/>
                    <a:pt x="1150374" y="77884"/>
                  </a:cubicBezTo>
                  <a:cubicBezTo>
                    <a:pt x="1145653" y="73837"/>
                    <a:pt x="1138392" y="74435"/>
                    <a:pt x="1132676" y="71985"/>
                  </a:cubicBezTo>
                  <a:cubicBezTo>
                    <a:pt x="1124593" y="68521"/>
                    <a:pt x="1117422" y="62967"/>
                    <a:pt x="1109079" y="60186"/>
                  </a:cubicBezTo>
                  <a:cubicBezTo>
                    <a:pt x="1003398" y="24959"/>
                    <a:pt x="1132560" y="74890"/>
                    <a:pt x="1061884" y="48387"/>
                  </a:cubicBezTo>
                  <a:cubicBezTo>
                    <a:pt x="986118" y="19975"/>
                    <a:pt x="1082551" y="52079"/>
                    <a:pt x="996991" y="30689"/>
                  </a:cubicBezTo>
                  <a:cubicBezTo>
                    <a:pt x="984926" y="27673"/>
                    <a:pt x="973936" y="20434"/>
                    <a:pt x="961595" y="18891"/>
                  </a:cubicBezTo>
                  <a:cubicBezTo>
                    <a:pt x="849536" y="4883"/>
                    <a:pt x="898719" y="10593"/>
                    <a:pt x="814111" y="1193"/>
                  </a:cubicBezTo>
                  <a:cubicBezTo>
                    <a:pt x="792572" y="1911"/>
                    <a:pt x="671930" y="-6475"/>
                    <a:pt x="613533" y="12991"/>
                  </a:cubicBezTo>
                  <a:cubicBezTo>
                    <a:pt x="595461" y="19015"/>
                    <a:pt x="580790" y="24545"/>
                    <a:pt x="566338" y="36589"/>
                  </a:cubicBezTo>
                  <a:cubicBezTo>
                    <a:pt x="546735" y="52925"/>
                    <a:pt x="533121" y="74615"/>
                    <a:pt x="519143" y="95582"/>
                  </a:cubicBezTo>
                  <a:cubicBezTo>
                    <a:pt x="504316" y="140066"/>
                    <a:pt x="524317" y="85234"/>
                    <a:pt x="501445" y="130978"/>
                  </a:cubicBezTo>
                  <a:cubicBezTo>
                    <a:pt x="498664" y="136540"/>
                    <a:pt x="498566" y="143240"/>
                    <a:pt x="495546" y="148676"/>
                  </a:cubicBezTo>
                  <a:cubicBezTo>
                    <a:pt x="488659" y="161072"/>
                    <a:pt x="479814" y="172274"/>
                    <a:pt x="471948" y="184073"/>
                  </a:cubicBezTo>
                  <a:cubicBezTo>
                    <a:pt x="468015" y="189972"/>
                    <a:pt x="463321" y="195430"/>
                    <a:pt x="460150" y="201771"/>
                  </a:cubicBezTo>
                  <a:cubicBezTo>
                    <a:pt x="448200" y="225670"/>
                    <a:pt x="440697" y="246893"/>
                    <a:pt x="412955" y="260764"/>
                  </a:cubicBezTo>
                  <a:cubicBezTo>
                    <a:pt x="391981" y="271251"/>
                    <a:pt x="378259" y="279503"/>
                    <a:pt x="353961" y="284362"/>
                  </a:cubicBezTo>
                  <a:cubicBezTo>
                    <a:pt x="333696" y="288415"/>
                    <a:pt x="320299" y="290608"/>
                    <a:pt x="300867" y="296160"/>
                  </a:cubicBezTo>
                  <a:cubicBezTo>
                    <a:pt x="294888" y="297868"/>
                    <a:pt x="289148" y="300352"/>
                    <a:pt x="283169" y="302060"/>
                  </a:cubicBezTo>
                  <a:cubicBezTo>
                    <a:pt x="270902" y="305565"/>
                    <a:pt x="241479" y="312337"/>
                    <a:pt x="230075" y="313858"/>
                  </a:cubicBezTo>
                  <a:cubicBezTo>
                    <a:pt x="210486" y="316470"/>
                    <a:pt x="190746" y="317791"/>
                    <a:pt x="171081" y="319758"/>
                  </a:cubicBezTo>
                  <a:cubicBezTo>
                    <a:pt x="103512" y="353541"/>
                    <a:pt x="156278" y="331556"/>
                    <a:pt x="0" y="33155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800B5C-DB01-C04F-ADFB-05B04828E5C0}"/>
              </a:ext>
            </a:extLst>
          </p:cNvPr>
          <p:cNvGrpSpPr/>
          <p:nvPr/>
        </p:nvGrpSpPr>
        <p:grpSpPr>
          <a:xfrm>
            <a:off x="5098179" y="1238170"/>
            <a:ext cx="3007106" cy="1649534"/>
            <a:chOff x="5098179" y="1238170"/>
            <a:chExt cx="3007106" cy="16495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17B2F6-BCFA-D445-BA8B-9833E29B54BB}"/>
                </a:ext>
              </a:extLst>
            </p:cNvPr>
            <p:cNvSpPr txBox="1"/>
            <p:nvPr/>
          </p:nvSpPr>
          <p:spPr>
            <a:xfrm>
              <a:off x="5098180" y="1238170"/>
              <a:ext cx="30071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Likelihood: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“compares model to data”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Involves model evaluations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C426153-13F5-1848-AEBD-521E15369C68}"/>
                </a:ext>
              </a:extLst>
            </p:cNvPr>
            <p:cNvSpPr/>
            <p:nvPr/>
          </p:nvSpPr>
          <p:spPr>
            <a:xfrm>
              <a:off x="5970147" y="2496436"/>
              <a:ext cx="949796" cy="391268"/>
            </a:xfrm>
            <a:prstGeom prst="round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98DE8A2-6014-4E4B-83D7-A101B8233DB5}"/>
                </a:ext>
              </a:extLst>
            </p:cNvPr>
            <p:cNvSpPr/>
            <p:nvPr/>
          </p:nvSpPr>
          <p:spPr>
            <a:xfrm>
              <a:off x="5098179" y="1308566"/>
              <a:ext cx="3007105" cy="809301"/>
            </a:xfrm>
            <a:prstGeom prst="round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AE969E8-C5BD-DA49-831D-E88904EEE215}"/>
                </a:ext>
              </a:extLst>
            </p:cNvPr>
            <p:cNvSpPr/>
            <p:nvPr/>
          </p:nvSpPr>
          <p:spPr>
            <a:xfrm>
              <a:off x="6064537" y="2141466"/>
              <a:ext cx="142078" cy="324464"/>
            </a:xfrm>
            <a:custGeom>
              <a:avLst/>
              <a:gdLst>
                <a:gd name="connsiteX0" fmla="*/ 17698 w 142078"/>
                <a:gd name="connsiteY0" fmla="*/ 0 h 324464"/>
                <a:gd name="connsiteX1" fmla="*/ 5899 w 142078"/>
                <a:gd name="connsiteY1" fmla="*/ 41295 h 324464"/>
                <a:gd name="connsiteX2" fmla="*/ 0 w 142078"/>
                <a:gd name="connsiteY2" fmla="*/ 64893 h 324464"/>
                <a:gd name="connsiteX3" fmla="*/ 5899 w 142078"/>
                <a:gd name="connsiteY3" fmla="*/ 94389 h 324464"/>
                <a:gd name="connsiteX4" fmla="*/ 35396 w 142078"/>
                <a:gd name="connsiteY4" fmla="*/ 153383 h 324464"/>
                <a:gd name="connsiteX5" fmla="*/ 88490 w 142078"/>
                <a:gd name="connsiteY5" fmla="*/ 212377 h 324464"/>
                <a:gd name="connsiteX6" fmla="*/ 106188 w 142078"/>
                <a:gd name="connsiteY6" fmla="*/ 224175 h 324464"/>
                <a:gd name="connsiteX7" fmla="*/ 123886 w 142078"/>
                <a:gd name="connsiteY7" fmla="*/ 259571 h 324464"/>
                <a:gd name="connsiteX8" fmla="*/ 141584 w 142078"/>
                <a:gd name="connsiteY8" fmla="*/ 300867 h 324464"/>
                <a:gd name="connsiteX9" fmla="*/ 141584 w 142078"/>
                <a:gd name="connsiteY9" fmla="*/ 324464 h 32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078" h="324464">
                  <a:moveTo>
                    <a:pt x="17698" y="0"/>
                  </a:moveTo>
                  <a:cubicBezTo>
                    <a:pt x="13765" y="13765"/>
                    <a:pt x="9666" y="27484"/>
                    <a:pt x="5899" y="41295"/>
                  </a:cubicBezTo>
                  <a:cubicBezTo>
                    <a:pt x="3766" y="49117"/>
                    <a:pt x="0" y="56785"/>
                    <a:pt x="0" y="64893"/>
                  </a:cubicBezTo>
                  <a:cubicBezTo>
                    <a:pt x="0" y="74920"/>
                    <a:pt x="3724" y="84601"/>
                    <a:pt x="5899" y="94389"/>
                  </a:cubicBezTo>
                  <a:cubicBezTo>
                    <a:pt x="12918" y="125975"/>
                    <a:pt x="11357" y="121331"/>
                    <a:pt x="35396" y="153383"/>
                  </a:cubicBezTo>
                  <a:cubicBezTo>
                    <a:pt x="50627" y="173691"/>
                    <a:pt x="67319" y="198264"/>
                    <a:pt x="88490" y="212377"/>
                  </a:cubicBezTo>
                  <a:lnTo>
                    <a:pt x="106188" y="224175"/>
                  </a:lnTo>
                  <a:cubicBezTo>
                    <a:pt x="128863" y="258187"/>
                    <a:pt x="109232" y="225377"/>
                    <a:pt x="123886" y="259571"/>
                  </a:cubicBezTo>
                  <a:cubicBezTo>
                    <a:pt x="128986" y="271470"/>
                    <a:pt x="139607" y="287030"/>
                    <a:pt x="141584" y="300867"/>
                  </a:cubicBezTo>
                  <a:cubicBezTo>
                    <a:pt x="142696" y="308654"/>
                    <a:pt x="141584" y="316598"/>
                    <a:pt x="141584" y="324464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4AB373-84D8-4540-8E93-462DCEE13DD2}"/>
              </a:ext>
            </a:extLst>
          </p:cNvPr>
          <p:cNvGrpSpPr/>
          <p:nvPr/>
        </p:nvGrpSpPr>
        <p:grpSpPr>
          <a:xfrm>
            <a:off x="1114305" y="2034771"/>
            <a:ext cx="4513680" cy="1093633"/>
            <a:chOff x="1114305" y="2034771"/>
            <a:chExt cx="4513680" cy="109363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5045E7-93F1-3D40-8664-FC33D550F567}"/>
                </a:ext>
              </a:extLst>
            </p:cNvPr>
            <p:cNvSpPr txBox="1"/>
            <p:nvPr/>
          </p:nvSpPr>
          <p:spPr>
            <a:xfrm>
              <a:off x="1180180" y="2034771"/>
              <a:ext cx="26609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Posterior: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“knowledge after data”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Calibrated model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456E9D5-50CF-FC45-9F96-E7453A75ADD5}"/>
                </a:ext>
              </a:extLst>
            </p:cNvPr>
            <p:cNvSpPr/>
            <p:nvPr/>
          </p:nvSpPr>
          <p:spPr>
            <a:xfrm>
              <a:off x="4572000" y="2691236"/>
              <a:ext cx="1055985" cy="437168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67460D5-4891-2545-8350-99EE3555E1BB}"/>
                </a:ext>
              </a:extLst>
            </p:cNvPr>
            <p:cNvSpPr/>
            <p:nvPr/>
          </p:nvSpPr>
          <p:spPr>
            <a:xfrm>
              <a:off x="1114305" y="2085113"/>
              <a:ext cx="2660921" cy="872987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26B2613-EAA9-9E4A-9E2E-2742540E1950}"/>
                </a:ext>
              </a:extLst>
            </p:cNvPr>
            <p:cNvSpPr/>
            <p:nvPr/>
          </p:nvSpPr>
          <p:spPr>
            <a:xfrm>
              <a:off x="3769688" y="2542622"/>
              <a:ext cx="772815" cy="359861"/>
            </a:xfrm>
            <a:custGeom>
              <a:avLst/>
              <a:gdLst>
                <a:gd name="connsiteX0" fmla="*/ 0 w 772815"/>
                <a:gd name="connsiteY0" fmla="*/ 17698 h 359861"/>
                <a:gd name="connsiteX1" fmla="*/ 41295 w 772815"/>
                <a:gd name="connsiteY1" fmla="*/ 11799 h 359861"/>
                <a:gd name="connsiteX2" fmla="*/ 88490 w 772815"/>
                <a:gd name="connsiteY2" fmla="*/ 5899 h 359861"/>
                <a:gd name="connsiteX3" fmla="*/ 123886 w 772815"/>
                <a:gd name="connsiteY3" fmla="*/ 0 h 359861"/>
                <a:gd name="connsiteX4" fmla="*/ 353961 w 772815"/>
                <a:gd name="connsiteY4" fmla="*/ 5899 h 359861"/>
                <a:gd name="connsiteX5" fmla="*/ 389357 w 772815"/>
                <a:gd name="connsiteY5" fmla="*/ 17698 h 359861"/>
                <a:gd name="connsiteX6" fmla="*/ 430653 w 772815"/>
                <a:gd name="connsiteY6" fmla="*/ 29497 h 359861"/>
                <a:gd name="connsiteX7" fmla="*/ 448351 w 772815"/>
                <a:gd name="connsiteY7" fmla="*/ 47195 h 359861"/>
                <a:gd name="connsiteX8" fmla="*/ 466049 w 772815"/>
                <a:gd name="connsiteY8" fmla="*/ 58993 h 359861"/>
                <a:gd name="connsiteX9" fmla="*/ 477847 w 772815"/>
                <a:gd name="connsiteY9" fmla="*/ 94390 h 359861"/>
                <a:gd name="connsiteX10" fmla="*/ 483747 w 772815"/>
                <a:gd name="connsiteY10" fmla="*/ 112088 h 359861"/>
                <a:gd name="connsiteX11" fmla="*/ 501445 w 772815"/>
                <a:gd name="connsiteY11" fmla="*/ 129786 h 359861"/>
                <a:gd name="connsiteX12" fmla="*/ 507344 w 772815"/>
                <a:gd name="connsiteY12" fmla="*/ 147484 h 359861"/>
                <a:gd name="connsiteX13" fmla="*/ 530942 w 772815"/>
                <a:gd name="connsiteY13" fmla="*/ 182880 h 359861"/>
                <a:gd name="connsiteX14" fmla="*/ 548640 w 772815"/>
                <a:gd name="connsiteY14" fmla="*/ 218276 h 359861"/>
                <a:gd name="connsiteX15" fmla="*/ 560438 w 772815"/>
                <a:gd name="connsiteY15" fmla="*/ 241873 h 359861"/>
                <a:gd name="connsiteX16" fmla="*/ 572237 w 772815"/>
                <a:gd name="connsiteY16" fmla="*/ 259572 h 359861"/>
                <a:gd name="connsiteX17" fmla="*/ 595835 w 772815"/>
                <a:gd name="connsiteY17" fmla="*/ 294968 h 359861"/>
                <a:gd name="connsiteX18" fmla="*/ 619432 w 772815"/>
                <a:gd name="connsiteY18" fmla="*/ 324464 h 359861"/>
                <a:gd name="connsiteX19" fmla="*/ 637130 w 772815"/>
                <a:gd name="connsiteY19" fmla="*/ 342163 h 359861"/>
                <a:gd name="connsiteX20" fmla="*/ 672526 w 772815"/>
                <a:gd name="connsiteY20" fmla="*/ 359861 h 359861"/>
                <a:gd name="connsiteX21" fmla="*/ 737419 w 772815"/>
                <a:gd name="connsiteY21" fmla="*/ 353961 h 359861"/>
                <a:gd name="connsiteX22" fmla="*/ 772815 w 772815"/>
                <a:gd name="connsiteY22" fmla="*/ 336263 h 359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2815" h="359861">
                  <a:moveTo>
                    <a:pt x="0" y="17698"/>
                  </a:moveTo>
                  <a:lnTo>
                    <a:pt x="41295" y="11799"/>
                  </a:lnTo>
                  <a:lnTo>
                    <a:pt x="88490" y="5899"/>
                  </a:lnTo>
                  <a:cubicBezTo>
                    <a:pt x="100331" y="4207"/>
                    <a:pt x="112087" y="1966"/>
                    <a:pt x="123886" y="0"/>
                  </a:cubicBezTo>
                  <a:cubicBezTo>
                    <a:pt x="200578" y="1966"/>
                    <a:pt x="277414" y="796"/>
                    <a:pt x="353961" y="5899"/>
                  </a:cubicBezTo>
                  <a:cubicBezTo>
                    <a:pt x="366370" y="6726"/>
                    <a:pt x="377445" y="14124"/>
                    <a:pt x="389357" y="17698"/>
                  </a:cubicBezTo>
                  <a:cubicBezTo>
                    <a:pt x="463395" y="39909"/>
                    <a:pt x="371205" y="9679"/>
                    <a:pt x="430653" y="29497"/>
                  </a:cubicBezTo>
                  <a:cubicBezTo>
                    <a:pt x="436552" y="35396"/>
                    <a:pt x="441942" y="41854"/>
                    <a:pt x="448351" y="47195"/>
                  </a:cubicBezTo>
                  <a:cubicBezTo>
                    <a:pt x="453798" y="51734"/>
                    <a:pt x="462291" y="52981"/>
                    <a:pt x="466049" y="58993"/>
                  </a:cubicBezTo>
                  <a:cubicBezTo>
                    <a:pt x="472641" y="69540"/>
                    <a:pt x="473914" y="82591"/>
                    <a:pt x="477847" y="94390"/>
                  </a:cubicBezTo>
                  <a:cubicBezTo>
                    <a:pt x="479813" y="100289"/>
                    <a:pt x="479350" y="107691"/>
                    <a:pt x="483747" y="112088"/>
                  </a:cubicBezTo>
                  <a:lnTo>
                    <a:pt x="501445" y="129786"/>
                  </a:lnTo>
                  <a:cubicBezTo>
                    <a:pt x="503411" y="135685"/>
                    <a:pt x="504324" y="142048"/>
                    <a:pt x="507344" y="147484"/>
                  </a:cubicBezTo>
                  <a:cubicBezTo>
                    <a:pt x="514231" y="159880"/>
                    <a:pt x="530942" y="182880"/>
                    <a:pt x="530942" y="182880"/>
                  </a:cubicBezTo>
                  <a:cubicBezTo>
                    <a:pt x="541758" y="215330"/>
                    <a:pt x="530342" y="186254"/>
                    <a:pt x="548640" y="218276"/>
                  </a:cubicBezTo>
                  <a:cubicBezTo>
                    <a:pt x="553003" y="225911"/>
                    <a:pt x="556075" y="234238"/>
                    <a:pt x="560438" y="241873"/>
                  </a:cubicBezTo>
                  <a:cubicBezTo>
                    <a:pt x="563956" y="248029"/>
                    <a:pt x="569066" y="253230"/>
                    <a:pt x="572237" y="259572"/>
                  </a:cubicBezTo>
                  <a:cubicBezTo>
                    <a:pt x="589312" y="293721"/>
                    <a:pt x="562287" y="261420"/>
                    <a:pt x="595835" y="294968"/>
                  </a:cubicBezTo>
                  <a:cubicBezTo>
                    <a:pt x="605519" y="324023"/>
                    <a:pt x="594800" y="303937"/>
                    <a:pt x="619432" y="324464"/>
                  </a:cubicBezTo>
                  <a:cubicBezTo>
                    <a:pt x="625841" y="329805"/>
                    <a:pt x="630721" y="336822"/>
                    <a:pt x="637130" y="342163"/>
                  </a:cubicBezTo>
                  <a:cubicBezTo>
                    <a:pt x="652376" y="354868"/>
                    <a:pt x="654791" y="353949"/>
                    <a:pt x="672526" y="359861"/>
                  </a:cubicBezTo>
                  <a:cubicBezTo>
                    <a:pt x="694157" y="357894"/>
                    <a:pt x="716276" y="358936"/>
                    <a:pt x="737419" y="353961"/>
                  </a:cubicBezTo>
                  <a:cubicBezTo>
                    <a:pt x="750260" y="350940"/>
                    <a:pt x="772815" y="336263"/>
                    <a:pt x="772815" y="336263"/>
                  </a:cubicBezTo>
                </a:path>
              </a:pathLst>
            </a:custGeom>
            <a:noFill/>
            <a:ln>
              <a:solidFill>
                <a:srgbClr val="7030A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17D54A-AB91-734B-AB5A-22EF22174D2C}"/>
              </a:ext>
            </a:extLst>
          </p:cNvPr>
          <p:cNvGrpSpPr/>
          <p:nvPr/>
        </p:nvGrpSpPr>
        <p:grpSpPr>
          <a:xfrm>
            <a:off x="6391007" y="2958100"/>
            <a:ext cx="3940244" cy="1048781"/>
            <a:chOff x="6391007" y="2958100"/>
            <a:chExt cx="3940244" cy="104878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C45E21B-0535-6A49-9F28-71B468F802ED}"/>
                </a:ext>
              </a:extLst>
            </p:cNvPr>
            <p:cNvSpPr/>
            <p:nvPr/>
          </p:nvSpPr>
          <p:spPr>
            <a:xfrm>
              <a:off x="6391007" y="2958100"/>
              <a:ext cx="717716" cy="345539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785013B-16D7-CC4A-94A1-25DFDC2F3C9B}"/>
                </a:ext>
              </a:extLst>
            </p:cNvPr>
            <p:cNvGrpSpPr/>
            <p:nvPr/>
          </p:nvGrpSpPr>
          <p:grpSpPr>
            <a:xfrm>
              <a:off x="8066079" y="3188331"/>
              <a:ext cx="2265172" cy="818550"/>
              <a:chOff x="8379056" y="3277543"/>
              <a:chExt cx="2265172" cy="8185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2C9004BB-A4E8-004B-8C0C-C20717C9952C}"/>
                      </a:ext>
                    </a:extLst>
                  </p:cNvPr>
                  <p:cNvSpPr txBox="1"/>
                  <p:nvPr/>
                </p:nvSpPr>
                <p:spPr>
                  <a:xfrm>
                    <a:off x="8379056" y="3277543"/>
                    <a:ext cx="2265172" cy="7698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Evidence: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14:m>
                      <m:oMath xmlns:m="http://schemas.openxmlformats.org/officeDocument/2006/math">
                        <m:nary>
                          <m:naryPr>
                            <m:limLoc m:val="undOvr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  <m:sup/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nary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2C9004BB-A4E8-004B-8C0C-C20717C995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79056" y="3277543"/>
                    <a:ext cx="2265172" cy="76982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028" t="-22951" b="-967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7769D10-AC18-CE4E-A80C-DF6E32ABA508}"/>
                  </a:ext>
                </a:extLst>
              </p:cNvPr>
              <p:cNvSpPr/>
              <p:nvPr/>
            </p:nvSpPr>
            <p:spPr>
              <a:xfrm>
                <a:off x="8379056" y="3318970"/>
                <a:ext cx="2265172" cy="777123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A85F78C-864A-8149-A82B-2D2F86CEB1FB}"/>
                </a:ext>
              </a:extLst>
            </p:cNvPr>
            <p:cNvSpPr/>
            <p:nvPr/>
          </p:nvSpPr>
          <p:spPr>
            <a:xfrm>
              <a:off x="7153154" y="3107322"/>
              <a:ext cx="891251" cy="451893"/>
            </a:xfrm>
            <a:custGeom>
              <a:avLst/>
              <a:gdLst>
                <a:gd name="connsiteX0" fmla="*/ 891251 w 891251"/>
                <a:gd name="connsiteY0" fmla="*/ 451893 h 451893"/>
                <a:gd name="connsiteX1" fmla="*/ 746568 w 891251"/>
                <a:gd name="connsiteY1" fmla="*/ 440319 h 451893"/>
                <a:gd name="connsiteX2" fmla="*/ 630821 w 891251"/>
                <a:gd name="connsiteY2" fmla="*/ 422956 h 451893"/>
                <a:gd name="connsiteX3" fmla="*/ 607671 w 891251"/>
                <a:gd name="connsiteY3" fmla="*/ 411382 h 451893"/>
                <a:gd name="connsiteX4" fmla="*/ 590309 w 891251"/>
                <a:gd name="connsiteY4" fmla="*/ 405594 h 451893"/>
                <a:gd name="connsiteX5" fmla="*/ 549798 w 891251"/>
                <a:gd name="connsiteY5" fmla="*/ 382445 h 451893"/>
                <a:gd name="connsiteX6" fmla="*/ 497712 w 891251"/>
                <a:gd name="connsiteY6" fmla="*/ 336146 h 451893"/>
                <a:gd name="connsiteX7" fmla="*/ 474562 w 891251"/>
                <a:gd name="connsiteY7" fmla="*/ 301422 h 451893"/>
                <a:gd name="connsiteX8" fmla="*/ 468775 w 891251"/>
                <a:gd name="connsiteY8" fmla="*/ 284060 h 451893"/>
                <a:gd name="connsiteX9" fmla="*/ 439838 w 891251"/>
                <a:gd name="connsiteY9" fmla="*/ 255124 h 451893"/>
                <a:gd name="connsiteX10" fmla="*/ 399327 w 891251"/>
                <a:gd name="connsiteY10" fmla="*/ 214612 h 451893"/>
                <a:gd name="connsiteX11" fmla="*/ 376178 w 891251"/>
                <a:gd name="connsiteY11" fmla="*/ 197250 h 451893"/>
                <a:gd name="connsiteX12" fmla="*/ 341454 w 891251"/>
                <a:gd name="connsiteY12" fmla="*/ 174101 h 451893"/>
                <a:gd name="connsiteX13" fmla="*/ 318304 w 891251"/>
                <a:gd name="connsiteY13" fmla="*/ 150951 h 451893"/>
                <a:gd name="connsiteX14" fmla="*/ 289368 w 891251"/>
                <a:gd name="connsiteY14" fmla="*/ 127802 h 451893"/>
                <a:gd name="connsiteX15" fmla="*/ 237281 w 891251"/>
                <a:gd name="connsiteY15" fmla="*/ 81503 h 451893"/>
                <a:gd name="connsiteX16" fmla="*/ 214132 w 891251"/>
                <a:gd name="connsiteY16" fmla="*/ 69929 h 451893"/>
                <a:gd name="connsiteX17" fmla="*/ 190983 w 891251"/>
                <a:gd name="connsiteY17" fmla="*/ 52567 h 451893"/>
                <a:gd name="connsiteX18" fmla="*/ 167833 w 891251"/>
                <a:gd name="connsiteY18" fmla="*/ 40992 h 451893"/>
                <a:gd name="connsiteX19" fmla="*/ 144684 w 891251"/>
                <a:gd name="connsiteY19" fmla="*/ 23630 h 451893"/>
                <a:gd name="connsiteX20" fmla="*/ 109960 w 891251"/>
                <a:gd name="connsiteY20" fmla="*/ 12055 h 451893"/>
                <a:gd name="connsiteX21" fmla="*/ 52087 w 891251"/>
                <a:gd name="connsiteY21" fmla="*/ 481 h 451893"/>
                <a:gd name="connsiteX22" fmla="*/ 0 w 891251"/>
                <a:gd name="connsiteY22" fmla="*/ 481 h 451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1251" h="451893">
                  <a:moveTo>
                    <a:pt x="891251" y="451893"/>
                  </a:moveTo>
                  <a:cubicBezTo>
                    <a:pt x="812642" y="438792"/>
                    <a:pt x="892269" y="450726"/>
                    <a:pt x="746568" y="440319"/>
                  </a:cubicBezTo>
                  <a:cubicBezTo>
                    <a:pt x="707401" y="437521"/>
                    <a:pt x="669214" y="430636"/>
                    <a:pt x="630821" y="422956"/>
                  </a:cubicBezTo>
                  <a:cubicBezTo>
                    <a:pt x="623104" y="419098"/>
                    <a:pt x="615601" y="414780"/>
                    <a:pt x="607671" y="411382"/>
                  </a:cubicBezTo>
                  <a:cubicBezTo>
                    <a:pt x="602064" y="408979"/>
                    <a:pt x="595385" y="408978"/>
                    <a:pt x="590309" y="405594"/>
                  </a:cubicBezTo>
                  <a:cubicBezTo>
                    <a:pt x="548936" y="378011"/>
                    <a:pt x="598755" y="394684"/>
                    <a:pt x="549798" y="382445"/>
                  </a:cubicBezTo>
                  <a:cubicBezTo>
                    <a:pt x="510156" y="342803"/>
                    <a:pt x="528694" y="356801"/>
                    <a:pt x="497712" y="336146"/>
                  </a:cubicBezTo>
                  <a:cubicBezTo>
                    <a:pt x="483949" y="294860"/>
                    <a:pt x="503465" y="344777"/>
                    <a:pt x="474562" y="301422"/>
                  </a:cubicBezTo>
                  <a:cubicBezTo>
                    <a:pt x="471178" y="296346"/>
                    <a:pt x="472435" y="288940"/>
                    <a:pt x="468775" y="284060"/>
                  </a:cubicBezTo>
                  <a:cubicBezTo>
                    <a:pt x="460590" y="273147"/>
                    <a:pt x="449484" y="264769"/>
                    <a:pt x="439838" y="255124"/>
                  </a:cubicBezTo>
                  <a:cubicBezTo>
                    <a:pt x="429399" y="223806"/>
                    <a:pt x="439703" y="242876"/>
                    <a:pt x="399327" y="214612"/>
                  </a:cubicBezTo>
                  <a:cubicBezTo>
                    <a:pt x="391425" y="209081"/>
                    <a:pt x="384080" y="202781"/>
                    <a:pt x="376178" y="197250"/>
                  </a:cubicBezTo>
                  <a:cubicBezTo>
                    <a:pt x="364782" y="189273"/>
                    <a:pt x="352317" y="182791"/>
                    <a:pt x="341454" y="174101"/>
                  </a:cubicBezTo>
                  <a:cubicBezTo>
                    <a:pt x="332932" y="167284"/>
                    <a:pt x="326460" y="158201"/>
                    <a:pt x="318304" y="150951"/>
                  </a:cubicBezTo>
                  <a:cubicBezTo>
                    <a:pt x="309072" y="142745"/>
                    <a:pt x="298664" y="135936"/>
                    <a:pt x="289368" y="127802"/>
                  </a:cubicBezTo>
                  <a:cubicBezTo>
                    <a:pt x="258321" y="100636"/>
                    <a:pt x="283870" y="114115"/>
                    <a:pt x="237281" y="81503"/>
                  </a:cubicBezTo>
                  <a:cubicBezTo>
                    <a:pt x="230213" y="76556"/>
                    <a:pt x="221448" y="74501"/>
                    <a:pt x="214132" y="69929"/>
                  </a:cubicBezTo>
                  <a:cubicBezTo>
                    <a:pt x="205953" y="64817"/>
                    <a:pt x="199162" y="57679"/>
                    <a:pt x="190983" y="52567"/>
                  </a:cubicBezTo>
                  <a:cubicBezTo>
                    <a:pt x="183667" y="47994"/>
                    <a:pt x="175149" y="45565"/>
                    <a:pt x="167833" y="40992"/>
                  </a:cubicBezTo>
                  <a:cubicBezTo>
                    <a:pt x="159654" y="35880"/>
                    <a:pt x="153311" y="27944"/>
                    <a:pt x="144684" y="23630"/>
                  </a:cubicBezTo>
                  <a:cubicBezTo>
                    <a:pt x="133771" y="18174"/>
                    <a:pt x="121535" y="15913"/>
                    <a:pt x="109960" y="12055"/>
                  </a:cubicBezTo>
                  <a:cubicBezTo>
                    <a:pt x="85836" y="4014"/>
                    <a:pt x="84821" y="2527"/>
                    <a:pt x="52087" y="481"/>
                  </a:cubicBezTo>
                  <a:cubicBezTo>
                    <a:pt x="34758" y="-602"/>
                    <a:pt x="17362" y="481"/>
                    <a:pt x="0" y="481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EB2851-56A3-DC4E-AADA-28DF7F577122}"/>
                  </a:ext>
                </a:extLst>
              </p:cNvPr>
              <p:cNvSpPr txBox="1"/>
              <p:nvPr/>
            </p:nvSpPr>
            <p:spPr>
              <a:xfrm>
                <a:off x="1180180" y="963649"/>
                <a:ext cx="195412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: Model inputs</a:t>
                </a: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: Calibration data</a:t>
                </a: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: Prob density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EB2851-56A3-DC4E-AADA-28DF7F577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180" y="963649"/>
                <a:ext cx="1954125" cy="923330"/>
              </a:xfrm>
              <a:prstGeom prst="rect">
                <a:avLst/>
              </a:prstGeom>
              <a:blipFill>
                <a:blip r:embed="rId4"/>
                <a:stretch>
                  <a:fillRect t="-2703" r="-1948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085CD1-2E60-A045-B2B8-659E25371025}"/>
                  </a:ext>
                </a:extLst>
              </p:cNvPr>
              <p:cNvSpPr txBox="1"/>
              <p:nvPr/>
            </p:nvSpPr>
            <p:spPr>
              <a:xfrm>
                <a:off x="1322245" y="4432261"/>
                <a:ext cx="639219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Bayesian probability is a </a:t>
                </a:r>
                <a:r>
                  <a:rPr lang="en-US" i="1" dirty="0"/>
                  <a:t>belief</a:t>
                </a:r>
                <a:r>
                  <a:rPr lang="en-US" dirty="0"/>
                  <a:t>, </a:t>
                </a:r>
                <a:r>
                  <a:rPr lang="en-US" i="1" dirty="0"/>
                  <a:t>subjective</a:t>
                </a:r>
                <a:r>
                  <a:rPr lang="en-US" dirty="0"/>
                  <a:t>,</a:t>
                </a:r>
                <a:r>
                  <a:rPr lang="en-US" i="1" dirty="0"/>
                  <a:t> epistemic uncertainty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a constant, but unknown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Contrast to </a:t>
                </a:r>
                <a:r>
                  <a:rPr lang="en-US" i="1" dirty="0"/>
                  <a:t>randomness</a:t>
                </a:r>
                <a:r>
                  <a:rPr lang="en-US" dirty="0"/>
                  <a:t>, </a:t>
                </a:r>
                <a:r>
                  <a:rPr lang="en-US" i="1" dirty="0"/>
                  <a:t>stochasticity</a:t>
                </a:r>
                <a:r>
                  <a:rPr lang="en-US" dirty="0"/>
                  <a:t>, </a:t>
                </a:r>
                <a:r>
                  <a:rPr lang="en-US" i="1" dirty="0"/>
                  <a:t>aleatory uncertainty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085CD1-2E60-A045-B2B8-659E25371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245" y="4432261"/>
                <a:ext cx="6392199" cy="923330"/>
              </a:xfrm>
              <a:prstGeom prst="rect">
                <a:avLst/>
              </a:prstGeom>
              <a:blipFill>
                <a:blip r:embed="rId5"/>
                <a:stretch>
                  <a:fillRect l="-595" t="-1351" r="-595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18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4586035" y="549205"/>
            <a:ext cx="3019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Conjugate priors</a:t>
            </a:r>
          </a:p>
        </p:txBody>
      </p:sp>
      <p:pic>
        <p:nvPicPr>
          <p:cNvPr id="6" name="Picture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8228984C-F6BE-A945-B701-BBB412E8B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9" y="1800868"/>
            <a:ext cx="6322522" cy="32182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B0EA71-B96F-EE47-B604-A5F1CC5F8FC9}"/>
              </a:ext>
            </a:extLst>
          </p:cNvPr>
          <p:cNvSpPr txBox="1"/>
          <p:nvPr/>
        </p:nvSpPr>
        <p:spPr>
          <a:xfrm>
            <a:off x="4092477" y="5590356"/>
            <a:ext cx="4535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https://en.wikipedia.org/wiki/Conjugate_prior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3766611" y="549205"/>
            <a:ext cx="4658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Markov-Chain Monte Carlo</a:t>
            </a:r>
          </a:p>
        </p:txBody>
      </p:sp>
      <p:pic>
        <p:nvPicPr>
          <p:cNvPr id="6" name="MetropolisHastings2">
            <a:hlinkClick r:id="" action="ppaction://media"/>
            <a:extLst>
              <a:ext uri="{FF2B5EF4-FFF2-40B4-BE49-F238E27FC236}">
                <a16:creationId xmlns:a16="http://schemas.microsoft.com/office/drawing/2014/main" id="{ED952366-FD4F-EF4B-8C3D-6C0CB660B8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061" y="1778165"/>
            <a:ext cx="6249624" cy="32452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AF98F-DB3B-734F-8EC0-7B459DF07B50}"/>
              </a:ext>
            </a:extLst>
          </p:cNvPr>
          <p:cNvSpPr txBox="1"/>
          <p:nvPr/>
        </p:nvSpPr>
        <p:spPr>
          <a:xfrm>
            <a:off x="1522071" y="5683170"/>
            <a:ext cx="3910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https://chi-feng.github.io/mcmc-demo/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F0833-CD22-5B48-9646-D6EF879E69B1}"/>
                  </a:ext>
                </a:extLst>
              </p:cNvPr>
              <p:cNvSpPr txBox="1"/>
              <p:nvPr/>
            </p:nvSpPr>
            <p:spPr>
              <a:xfrm>
                <a:off x="8050191" y="1621476"/>
                <a:ext cx="35838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b="0" dirty="0"/>
              </a:p>
              <a:p>
                <a:endParaRPr lang="en-GB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F0833-CD22-5B48-9646-D6EF879E6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0191" y="1621476"/>
                <a:ext cx="3583830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20509E0-2FDA-8246-A558-8C7B4D4B0AEC}"/>
              </a:ext>
            </a:extLst>
          </p:cNvPr>
          <p:cNvSpPr txBox="1"/>
          <p:nvPr/>
        </p:nvSpPr>
        <p:spPr>
          <a:xfrm>
            <a:off x="8128824" y="2626210"/>
            <a:ext cx="3816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Algorithm for sampling unnormalized distributions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Metropolis-Hastings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6F3A84-92E6-4445-B046-C34AC17D01F5}"/>
              </a:ext>
            </a:extLst>
          </p:cNvPr>
          <p:cNvGrpSpPr/>
          <p:nvPr/>
        </p:nvGrpSpPr>
        <p:grpSpPr>
          <a:xfrm>
            <a:off x="291781" y="2857042"/>
            <a:ext cx="6872599" cy="2674599"/>
            <a:chOff x="291781" y="2857042"/>
            <a:chExt cx="6872599" cy="26745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A115F61-9D75-5749-9183-091FFD8D71BB}"/>
                    </a:ext>
                  </a:extLst>
                </p:cNvPr>
                <p:cNvSpPr/>
                <p:nvPr/>
              </p:nvSpPr>
              <p:spPr>
                <a:xfrm>
                  <a:off x="6210273" y="2857042"/>
                  <a:ext cx="95410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A115F61-9D75-5749-9183-091FFD8D71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0273" y="2857042"/>
                  <a:ext cx="954107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1D0F6CE-20BF-BD4B-9794-A24211DF9EC5}"/>
                </a:ext>
              </a:extLst>
            </p:cNvPr>
            <p:cNvSpPr/>
            <p:nvPr/>
          </p:nvSpPr>
          <p:spPr>
            <a:xfrm>
              <a:off x="5943600" y="3226374"/>
              <a:ext cx="665544" cy="525116"/>
            </a:xfrm>
            <a:custGeom>
              <a:avLst/>
              <a:gdLst>
                <a:gd name="connsiteX0" fmla="*/ 544010 w 544010"/>
                <a:gd name="connsiteY0" fmla="*/ 0 h 585814"/>
                <a:gd name="connsiteX1" fmla="*/ 532435 w 544010"/>
                <a:gd name="connsiteY1" fmla="*/ 260430 h 585814"/>
                <a:gd name="connsiteX2" fmla="*/ 526648 w 544010"/>
                <a:gd name="connsiteY2" fmla="*/ 283580 h 585814"/>
                <a:gd name="connsiteX3" fmla="*/ 515073 w 544010"/>
                <a:gd name="connsiteY3" fmla="*/ 312516 h 585814"/>
                <a:gd name="connsiteX4" fmla="*/ 497711 w 544010"/>
                <a:gd name="connsiteY4" fmla="*/ 370390 h 585814"/>
                <a:gd name="connsiteX5" fmla="*/ 445625 w 544010"/>
                <a:gd name="connsiteY5" fmla="*/ 457200 h 585814"/>
                <a:gd name="connsiteX6" fmla="*/ 405114 w 544010"/>
                <a:gd name="connsiteY6" fmla="*/ 497711 h 585814"/>
                <a:gd name="connsiteX7" fmla="*/ 387752 w 544010"/>
                <a:gd name="connsiteY7" fmla="*/ 515073 h 585814"/>
                <a:gd name="connsiteX8" fmla="*/ 370390 w 544010"/>
                <a:gd name="connsiteY8" fmla="*/ 520861 h 585814"/>
                <a:gd name="connsiteX9" fmla="*/ 300942 w 544010"/>
                <a:gd name="connsiteY9" fmla="*/ 555585 h 585814"/>
                <a:gd name="connsiteX10" fmla="*/ 272005 w 544010"/>
                <a:gd name="connsiteY10" fmla="*/ 561372 h 585814"/>
                <a:gd name="connsiteX11" fmla="*/ 219919 w 544010"/>
                <a:gd name="connsiteY11" fmla="*/ 578734 h 585814"/>
                <a:gd name="connsiteX12" fmla="*/ 0 w 544010"/>
                <a:gd name="connsiteY12" fmla="*/ 584521 h 58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4010" h="585814">
                  <a:moveTo>
                    <a:pt x="544010" y="0"/>
                  </a:moveTo>
                  <a:cubicBezTo>
                    <a:pt x="540152" y="86810"/>
                    <a:pt x="537745" y="173697"/>
                    <a:pt x="532435" y="260430"/>
                  </a:cubicBezTo>
                  <a:cubicBezTo>
                    <a:pt x="531949" y="268369"/>
                    <a:pt x="529163" y="276034"/>
                    <a:pt x="526648" y="283580"/>
                  </a:cubicBezTo>
                  <a:cubicBezTo>
                    <a:pt x="523363" y="293435"/>
                    <a:pt x="518931" y="302871"/>
                    <a:pt x="515073" y="312516"/>
                  </a:cubicBezTo>
                  <a:cubicBezTo>
                    <a:pt x="504599" y="375364"/>
                    <a:pt x="516937" y="322323"/>
                    <a:pt x="497711" y="370390"/>
                  </a:cubicBezTo>
                  <a:cubicBezTo>
                    <a:pt x="478076" y="419480"/>
                    <a:pt x="495622" y="407203"/>
                    <a:pt x="445625" y="457200"/>
                  </a:cubicBezTo>
                  <a:lnTo>
                    <a:pt x="405114" y="497711"/>
                  </a:lnTo>
                  <a:cubicBezTo>
                    <a:pt x="399327" y="503498"/>
                    <a:pt x="395516" y="512485"/>
                    <a:pt x="387752" y="515073"/>
                  </a:cubicBezTo>
                  <a:cubicBezTo>
                    <a:pt x="381965" y="517002"/>
                    <a:pt x="375918" y="518281"/>
                    <a:pt x="370390" y="520861"/>
                  </a:cubicBezTo>
                  <a:cubicBezTo>
                    <a:pt x="346936" y="531806"/>
                    <a:pt x="326321" y="550510"/>
                    <a:pt x="300942" y="555585"/>
                  </a:cubicBezTo>
                  <a:lnTo>
                    <a:pt x="272005" y="561372"/>
                  </a:lnTo>
                  <a:cubicBezTo>
                    <a:pt x="253765" y="568668"/>
                    <a:pt x="239303" y="575965"/>
                    <a:pt x="219919" y="578734"/>
                  </a:cubicBezTo>
                  <a:cubicBezTo>
                    <a:pt x="141785" y="589895"/>
                    <a:pt x="88136" y="584521"/>
                    <a:pt x="0" y="584521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8FF1D74-31D8-F242-9344-DAED3CF3DFF4}"/>
                    </a:ext>
                  </a:extLst>
                </p:cNvPr>
                <p:cNvSpPr txBox="1"/>
                <p:nvPr/>
              </p:nvSpPr>
              <p:spPr>
                <a:xfrm>
                  <a:off x="3935392" y="5162309"/>
                  <a:ext cx="4612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8FF1D74-31D8-F242-9344-DAED3CF3DF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5392" y="5162309"/>
                  <a:ext cx="46128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E05FFDF-7B64-114B-890D-4D666C390FD3}"/>
                    </a:ext>
                  </a:extLst>
                </p:cNvPr>
                <p:cNvSpPr txBox="1"/>
                <p:nvPr/>
              </p:nvSpPr>
              <p:spPr>
                <a:xfrm>
                  <a:off x="291781" y="3266357"/>
                  <a:ext cx="46660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E05FFDF-7B64-114B-890D-4D666C390F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781" y="3266357"/>
                  <a:ext cx="466603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AF1B11F-C9D1-C94F-855F-953EF120D0CA}"/>
                  </a:ext>
                </a:extLst>
              </p:cNvPr>
              <p:cNvSpPr txBox="1"/>
              <p:nvPr/>
            </p:nvSpPr>
            <p:spPr>
              <a:xfrm>
                <a:off x="8425450" y="4045643"/>
                <a:ext cx="217681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AF1B11F-C9D1-C94F-855F-953EF120D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450" y="4045643"/>
                <a:ext cx="2176814" cy="861326"/>
              </a:xfrm>
              <a:prstGeom prst="rect">
                <a:avLst/>
              </a:prstGeom>
              <a:blipFill>
                <a:blip r:embed="rId10"/>
                <a:stretch>
                  <a:fillRect r="-581"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FC90669-1AB2-5F44-866F-D456AB37092E}"/>
                  </a:ext>
                </a:extLst>
              </p:cNvPr>
              <p:cNvSpPr txBox="1"/>
              <p:nvPr/>
            </p:nvSpPr>
            <p:spPr>
              <a:xfrm>
                <a:off x="7644859" y="5391724"/>
                <a:ext cx="16571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(0,1)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FC90669-1AB2-5F44-866F-D456AB370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859" y="5391724"/>
                <a:ext cx="1657120" cy="461665"/>
              </a:xfrm>
              <a:prstGeom prst="rect">
                <a:avLst/>
              </a:prstGeom>
              <a:blipFill>
                <a:blip r:embed="rId11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CBCA56-3CB4-7245-87B1-AC832FD124A6}"/>
                  </a:ext>
                </a:extLst>
              </p:cNvPr>
              <p:cNvSpPr txBox="1"/>
              <p:nvPr/>
            </p:nvSpPr>
            <p:spPr>
              <a:xfrm>
                <a:off x="9785631" y="5236524"/>
                <a:ext cx="18483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𝑎𝑐𝑐𝑒𝑝𝑡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CBCA56-3CB4-7245-87B1-AC832FD12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631" y="5236524"/>
                <a:ext cx="1848390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9708D1F-2DFB-CD44-B9C8-DB8972C28BB2}"/>
                  </a:ext>
                </a:extLst>
              </p:cNvPr>
              <p:cNvSpPr txBox="1"/>
              <p:nvPr/>
            </p:nvSpPr>
            <p:spPr>
              <a:xfrm>
                <a:off x="9785631" y="5605856"/>
                <a:ext cx="1843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𝑟𝑒𝑗𝑒𝑐𝑡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9708D1F-2DFB-CD44-B9C8-DB8972C28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631" y="5605856"/>
                <a:ext cx="1843582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6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8" grpId="0"/>
      <p:bldP spid="4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5501156" y="549205"/>
            <a:ext cx="1189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Issues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50688-1F5E-2D46-8A6D-85DF6F95F4C0}"/>
              </a:ext>
            </a:extLst>
          </p:cNvPr>
          <p:cNvSpPr txBox="1"/>
          <p:nvPr/>
        </p:nvSpPr>
        <p:spPr>
          <a:xfrm>
            <a:off x="1184013" y="1839131"/>
            <a:ext cx="7010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Metropolis–Hastings struggles with lots of peaks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When there is lots of data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Inverse problems are usually non-identifiable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(lots of solutions/multi-nodal)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9" name="Picture 8" descr="M-H02.jpg">
            <a:extLst>
              <a:ext uri="{FF2B5EF4-FFF2-40B4-BE49-F238E27FC236}">
                <a16:creationId xmlns:a16="http://schemas.microsoft.com/office/drawing/2014/main" id="{485D5E5D-0A08-C347-B3D2-1C4D45CBCE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7" t="9675" r="15448" b="21278"/>
          <a:stretch/>
        </p:blipFill>
        <p:spPr>
          <a:xfrm>
            <a:off x="8857501" y="1111693"/>
            <a:ext cx="2918615" cy="21928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4E93AB-B5E0-FB4F-96AA-D7357F8F9FAE}"/>
                  </a:ext>
                </a:extLst>
              </p:cNvPr>
              <p:cNvSpPr txBox="1"/>
              <p:nvPr/>
            </p:nvSpPr>
            <p:spPr>
              <a:xfrm>
                <a:off x="9420872" y="3607134"/>
                <a:ext cx="217681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4E93AB-B5E0-FB4F-96AA-D7357F8F9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0872" y="3607134"/>
                <a:ext cx="2176814" cy="861326"/>
              </a:xfrm>
              <a:prstGeom prst="rect">
                <a:avLst/>
              </a:prstGeom>
              <a:blipFill>
                <a:blip r:embed="rId3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2A227D2-32C4-DD49-A602-D89AD0B1D5B4}"/>
              </a:ext>
            </a:extLst>
          </p:cNvPr>
          <p:cNvSpPr txBox="1"/>
          <p:nvPr/>
        </p:nvSpPr>
        <p:spPr>
          <a:xfrm>
            <a:off x="1184013" y="3545130"/>
            <a:ext cx="7010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Struggles to accept at high dimensions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Low acceptance rate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Samples can be highly autocorrelated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/>
              <a:t>Hard to determine good proposal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1EB34B-6DE7-AC45-8AF7-982D75D022AD}"/>
                  </a:ext>
                </a:extLst>
              </p:cNvPr>
              <p:cNvSpPr txBox="1"/>
              <p:nvPr/>
            </p:nvSpPr>
            <p:spPr>
              <a:xfrm>
                <a:off x="1184013" y="5117406"/>
                <a:ext cx="701086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Doesn’t give you the evidence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GB" dirty="0"/>
                  <a:t>Model class selection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GB" dirty="0"/>
                  <a:t>Model averaging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endParaRPr lang="en-GB" b="0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1EB34B-6DE7-AC45-8AF7-982D75D02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013" y="5117406"/>
                <a:ext cx="7010863" cy="1477328"/>
              </a:xfrm>
              <a:prstGeom prst="rect">
                <a:avLst/>
              </a:prstGeom>
              <a:blipFill>
                <a:blip r:embed="rId4"/>
                <a:stretch>
                  <a:fillRect l="-542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771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B34BCDC-F920-F14C-9375-4CE2CA5D5F88}"/>
              </a:ext>
            </a:extLst>
          </p:cNvPr>
          <p:cNvSpPr/>
          <p:nvPr/>
        </p:nvSpPr>
        <p:spPr>
          <a:xfrm>
            <a:off x="11011820" y="3128404"/>
            <a:ext cx="162833" cy="9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5164FE3-99D5-7E41-8836-CDDD6E8F2BB2}"/>
              </a:ext>
            </a:extLst>
          </p:cNvPr>
          <p:cNvSpPr/>
          <p:nvPr/>
        </p:nvSpPr>
        <p:spPr>
          <a:xfrm>
            <a:off x="11011820" y="3128404"/>
            <a:ext cx="233816" cy="12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4419229" y="549205"/>
            <a:ext cx="3353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Transitional MCMC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0002A-7976-224C-B875-CC4A895BC535}"/>
              </a:ext>
            </a:extLst>
          </p:cNvPr>
          <p:cNvSpPr txBox="1"/>
          <p:nvPr/>
        </p:nvSpPr>
        <p:spPr>
          <a:xfrm>
            <a:off x="1184013" y="1839131"/>
            <a:ext cx="701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Doesn’t sampling posterior directly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52DEC-3F04-0B40-90FC-E178A4649E29}"/>
              </a:ext>
            </a:extLst>
          </p:cNvPr>
          <p:cNvSpPr txBox="1"/>
          <p:nvPr/>
        </p:nvSpPr>
        <p:spPr>
          <a:xfrm>
            <a:off x="1184012" y="2552577"/>
            <a:ext cx="701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steps using easy ”transitional”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A66AD5-F012-6945-9ECE-520BA6D5C0A7}"/>
                  </a:ext>
                </a:extLst>
              </p:cNvPr>
              <p:cNvSpPr txBox="1"/>
              <p:nvPr/>
            </p:nvSpPr>
            <p:spPr>
              <a:xfrm>
                <a:off x="6096000" y="2128547"/>
                <a:ext cx="8279562" cy="91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b="0" dirty="0"/>
              </a:p>
              <a:p>
                <a:endParaRPr lang="en-GB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A66AD5-F012-6945-9ECE-520BA6D5C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128547"/>
                <a:ext cx="8279562" cy="9112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C72FEA-23E0-9B4E-AB96-F726DEDD5E0F}"/>
                  </a:ext>
                </a:extLst>
              </p:cNvPr>
              <p:cNvSpPr txBox="1"/>
              <p:nvPr/>
            </p:nvSpPr>
            <p:spPr>
              <a:xfrm>
                <a:off x="6096000" y="2758331"/>
                <a:ext cx="8279562" cy="862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2400" b="0" dirty="0"/>
              </a:p>
              <a:p>
                <a:endParaRPr lang="en-GB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C72FEA-23E0-9B4E-AB96-F726DEDD5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58331"/>
                <a:ext cx="8279562" cy="8626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picture containing indoor&#13;&#10;&#13;&#10;Description automatically generated">
            <a:extLst>
              <a:ext uri="{FF2B5EF4-FFF2-40B4-BE49-F238E27FC236}">
                <a16:creationId xmlns:a16="http://schemas.microsoft.com/office/drawing/2014/main" id="{2700042D-BEE0-2248-9D0E-AEEAE7B7E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338" y="3521338"/>
            <a:ext cx="4603943" cy="2703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4A37EB-68AB-7C4B-8781-AEDBCF0A011E}"/>
                  </a:ext>
                </a:extLst>
              </p:cNvPr>
              <p:cNvSpPr txBox="1"/>
              <p:nvPr/>
            </p:nvSpPr>
            <p:spPr>
              <a:xfrm>
                <a:off x="1184013" y="3244334"/>
                <a:ext cx="70108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dirty="0"/>
                  <a:t> - Prior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4A37EB-68AB-7C4B-8781-AEDBCF0A0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013" y="3244334"/>
                <a:ext cx="7010863" cy="369332"/>
              </a:xfrm>
              <a:prstGeom prst="rect">
                <a:avLst/>
              </a:prstGeom>
              <a:blipFill>
                <a:blip r:embed="rId5"/>
                <a:stretch>
                  <a:fillRect l="-54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09DA07-B5DF-7D46-9C67-101135B69ABD}"/>
                  </a:ext>
                </a:extLst>
              </p:cNvPr>
              <p:cNvSpPr txBox="1"/>
              <p:nvPr/>
            </p:nvSpPr>
            <p:spPr>
              <a:xfrm>
                <a:off x="1219231" y="3976618"/>
                <a:ext cx="70108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dirty="0"/>
                  <a:t> - Posterior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09DA07-B5DF-7D46-9C67-101135B69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31" y="3976618"/>
                <a:ext cx="7010863" cy="369332"/>
              </a:xfrm>
              <a:prstGeom prst="rect">
                <a:avLst/>
              </a:prstGeom>
              <a:blipFill>
                <a:blip r:embed="rId6"/>
                <a:stretch>
                  <a:fillRect l="-543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46883D-2DD6-694F-B18A-32FD7203737C}"/>
                  </a:ext>
                </a:extLst>
              </p:cNvPr>
              <p:cNvSpPr txBox="1"/>
              <p:nvPr/>
            </p:nvSpPr>
            <p:spPr>
              <a:xfrm>
                <a:off x="1219231" y="4820869"/>
                <a:ext cx="7010863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– selected so change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/>
                  <a:t> isn’t dramatic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46883D-2DD6-694F-B18A-32FD72037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31" y="4820869"/>
                <a:ext cx="7010863" cy="391646"/>
              </a:xfrm>
              <a:prstGeom prst="rect">
                <a:avLst/>
              </a:prstGeom>
              <a:blipFill>
                <a:blip r:embed="rId7"/>
                <a:stretch>
                  <a:fillRect l="-543" t="-625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73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231D75-B20E-274D-AAFD-AEC0234E190B}"/>
              </a:ext>
            </a:extLst>
          </p:cNvPr>
          <p:cNvSpPr txBox="1"/>
          <p:nvPr/>
        </p:nvSpPr>
        <p:spPr>
          <a:xfrm>
            <a:off x="4419229" y="549205"/>
            <a:ext cx="3353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Transitional MCMC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4E667-0789-A647-B6B1-0AC9357F6D7B}"/>
              </a:ext>
            </a:extLst>
          </p:cNvPr>
          <p:cNvSpPr txBox="1"/>
          <p:nvPr/>
        </p:nvSpPr>
        <p:spPr>
          <a:xfrm>
            <a:off x="1184014" y="1839131"/>
            <a:ext cx="539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chains used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11DE08-DDE4-304D-99B5-43E023EB7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8000" y="1314000"/>
            <a:ext cx="5077233" cy="42310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BADC596-5388-514B-8C53-C28BDB9FD532}"/>
              </a:ext>
            </a:extLst>
          </p:cNvPr>
          <p:cNvSpPr txBox="1"/>
          <p:nvPr/>
        </p:nvSpPr>
        <p:spPr>
          <a:xfrm>
            <a:off x="2043004" y="2299468"/>
            <a:ext cx="31060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One chain per sample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Easy to parallelise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Usually low burn-in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B55622-C7D4-0741-A45E-FF45B3BB9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8000" y="1314000"/>
            <a:ext cx="5077233" cy="4226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9F926D-ED74-D348-BD20-FFCAEA508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8000" y="1314000"/>
            <a:ext cx="5077232" cy="4226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C183F-F3F0-0940-A2A4-B1D31E475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8000" y="1314000"/>
            <a:ext cx="5072155" cy="422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{77777E8D-2D5F-7A48-8542-8378718E3A08}tf16401378</Template>
  <TotalTime>37004</TotalTime>
  <Words>1135</Words>
  <Application>Microsoft Macintosh PowerPoint</Application>
  <PresentationFormat>Widescreen</PresentationFormat>
  <Paragraphs>206</Paragraphs>
  <Slides>24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Cambria Math</vt:lpstr>
      <vt:lpstr>Arial</vt:lpstr>
      <vt:lpstr>Courier New</vt:lpstr>
      <vt:lpstr>Calibri Light</vt:lpstr>
      <vt:lpstr>Angsana New</vt:lpstr>
      <vt:lpstr>Retrospect</vt:lpstr>
      <vt:lpstr>Bayesian Calibration with Transitional MCMC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structure calculation of the k-edge position in the solid and warm dense matter regime</dc:title>
  <dc:creator>Ander Gray Olaran</dc:creator>
  <cp:lastModifiedBy>Gray, Ander</cp:lastModifiedBy>
  <cp:revision>1217</cp:revision>
  <cp:lastPrinted>2019-04-08T14:49:02Z</cp:lastPrinted>
  <dcterms:created xsi:type="dcterms:W3CDTF">2016-12-07T22:03:00Z</dcterms:created>
  <dcterms:modified xsi:type="dcterms:W3CDTF">2020-12-11T12:59:42Z</dcterms:modified>
</cp:coreProperties>
</file>